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2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Yuvarlatılmış Dikdörtgen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Alt Başlık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Veri Yer Tutucusu 18"/>
          <p:cNvSpPr>
            <a:spLocks noGrp="1"/>
          </p:cNvSpPr>
          <p:nvPr>
            <p:ph type="dt" sz="half" idx="10"/>
          </p:nvPr>
        </p:nvSpPr>
        <p:spPr/>
        <p:txBody>
          <a:bodyPr/>
          <a:lstStyle/>
          <a:p>
            <a:fld id="{9BC9DFA8-6795-4E83-A772-B15AE732C075}" type="datetimeFigureOut">
              <a:rPr lang="tr-TR" smtClean="0"/>
              <a:t>10.04.2020</a:t>
            </a:fld>
            <a:endParaRPr lang="tr-TR"/>
          </a:p>
        </p:txBody>
      </p:sp>
      <p:sp>
        <p:nvSpPr>
          <p:cNvPr id="8" name="Altbilgi Yer Tutucusu 7"/>
          <p:cNvSpPr>
            <a:spLocks noGrp="1"/>
          </p:cNvSpPr>
          <p:nvPr>
            <p:ph type="ftr" sz="quarter" idx="11"/>
          </p:nvPr>
        </p:nvSpPr>
        <p:spPr/>
        <p:txBody>
          <a:bodyPr/>
          <a:lstStyle/>
          <a:p>
            <a:endParaRPr lang="tr-TR"/>
          </a:p>
        </p:txBody>
      </p:sp>
      <p:sp>
        <p:nvSpPr>
          <p:cNvPr id="11" name="Slayt Numarası Yer Tutucusu 10"/>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9BC9DFA8-6795-4E83-A772-B15AE732C075}" type="datetimeFigureOut">
              <a:rPr lang="tr-TR" smtClean="0"/>
              <a:t>10.04.2020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9BC9DFA8-6795-4E83-A772-B15AE732C075}" type="datetimeFigureOut">
              <a:rPr lang="tr-TR" smtClean="0"/>
              <a:t>10.04.2020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İçerik Yer Tutucusu 2"/>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9BC9DFA8-6795-4E83-A772-B15AE732C075}" type="datetimeFigureOut">
              <a:rPr lang="tr-TR" smtClean="0"/>
              <a:t>10.04.2020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Yuvarlatılmış Dikdörtgen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9BC9DFA8-6795-4E83-A772-B15AE732C075}" type="datetimeFigureOut">
              <a:rPr lang="tr-TR" smtClean="0"/>
              <a:t>10.04.2020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9BC9DFA8-6795-4E83-A772-B15AE732C075}" type="datetimeFigureOut">
              <a:rPr lang="tr-TR" smtClean="0"/>
              <a:t>10.04.2020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9BC9DFA8-6795-4E83-A772-B15AE732C075}" type="datetimeFigureOut">
              <a:rPr lang="tr-TR" smtClean="0"/>
              <a:t>10.04.2020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9BC9DFA8-6795-4E83-A772-B15AE732C075}" type="datetimeFigureOut">
              <a:rPr lang="tr-TR" smtClean="0"/>
              <a:t>10.04.2020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9BC9DFA8-6795-4E83-A772-B15AE732C075}" type="datetimeFigureOut">
              <a:rPr lang="tr-TR" smtClean="0"/>
              <a:t>10.04.2020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9BC9DFA8-6795-4E83-A772-B15AE732C075}" type="datetimeFigureOut">
              <a:rPr lang="tr-TR" smtClean="0"/>
              <a:t>10.04.2020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4C8B0D-3E84-4C12-83AF-37DA516BA77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ek Köşesi Yuvarlatılmış Dikdörtge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Metin Yer Tutucusu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9BC9DFA8-6795-4E83-A772-B15AE732C075}" type="datetimeFigureOut">
              <a:rPr lang="tr-TR" smtClean="0"/>
              <a:t>10.04.2020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4C8B0D-3E84-4C12-83AF-37DA516BA777}" type="slidenum">
              <a:rPr lang="tr-TR" smtClean="0"/>
              <a:t>‹#›</a:t>
            </a:fld>
            <a:endParaRPr lang="tr-TR"/>
          </a:p>
        </p:txBody>
      </p:sp>
      <p:sp>
        <p:nvSpPr>
          <p:cNvPr id="3" name="Resim Yer Tutucusu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Yuvarlatılmış Dikdörtgen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Başlık Yer Tutucusu 12"/>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Metin Yer Tutucusu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Veri Yer Tutucusu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BC9DFA8-6795-4E83-A772-B15AE732C075}" type="datetimeFigureOut">
              <a:rPr lang="tr-TR" smtClean="0"/>
              <a:t>10.04.2020</a:t>
            </a:fld>
            <a:endParaRPr lang="tr-TR"/>
          </a:p>
        </p:txBody>
      </p:sp>
      <p:sp>
        <p:nvSpPr>
          <p:cNvPr id="18" name="Altbilgi Yer Tutucusu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34C8B0D-3E84-4C12-83AF-37DA516BA77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1DAD19-8B81-48A0-8DF9-1DA5D36EF99A}"/>
              </a:ext>
            </a:extLst>
          </p:cNvPr>
          <p:cNvSpPr>
            <a:spLocks noGrp="1"/>
          </p:cNvSpPr>
          <p:nvPr>
            <p:ph type="ctrTitle"/>
          </p:nvPr>
        </p:nvSpPr>
        <p:spPr>
          <a:xfrm>
            <a:off x="320724" y="2647652"/>
            <a:ext cx="11277600" cy="2186175"/>
          </a:xfrm>
        </p:spPr>
        <p:txBody>
          <a:bodyPr>
            <a:normAutofit fontScale="90000"/>
          </a:bodyPr>
          <a:lstStyle/>
          <a:p>
            <a:pPr algn="ctr"/>
            <a:r>
              <a:rPr lang="tr-TR" sz="4000" b="1" dirty="0">
                <a:solidFill>
                  <a:schemeClr val="tx1">
                    <a:lumMod val="85000"/>
                    <a:lumOff val="15000"/>
                  </a:schemeClr>
                </a:solidFill>
                <a:latin typeface="+mn-lt"/>
                <a:cs typeface="Times New Roman" panose="02020603050405020304" pitchFamily="18" charset="0"/>
              </a:rPr>
              <a:t>SALGIN HASTALIK DÖNEMLERİNDE PSİKOLOJİK SAĞLAMLIĞIMIZI KORUMAK</a:t>
            </a:r>
            <a:br>
              <a:rPr lang="tr-TR" sz="3200" dirty="0">
                <a:solidFill>
                  <a:schemeClr val="tx1">
                    <a:lumMod val="65000"/>
                    <a:lumOff val="35000"/>
                  </a:schemeClr>
                </a:solidFill>
                <a:latin typeface="+mn-lt"/>
                <a:cs typeface="Times New Roman" panose="02020603050405020304" pitchFamily="18" charset="0"/>
              </a:rPr>
            </a:br>
            <a:br>
              <a:rPr lang="tr-TR" sz="3200" dirty="0">
                <a:solidFill>
                  <a:schemeClr val="tx1">
                    <a:lumMod val="65000"/>
                    <a:lumOff val="35000"/>
                  </a:schemeClr>
                </a:solidFill>
                <a:latin typeface="+mn-lt"/>
                <a:cs typeface="Times New Roman" panose="02020603050405020304" pitchFamily="18" charset="0"/>
              </a:rPr>
            </a:br>
            <a:r>
              <a:rPr lang="tr-TR" sz="3100" b="1" dirty="0">
                <a:solidFill>
                  <a:schemeClr val="tx1">
                    <a:lumMod val="65000"/>
                    <a:lumOff val="35000"/>
                  </a:schemeClr>
                </a:solidFill>
                <a:latin typeface="+mn-lt"/>
                <a:cs typeface="Times New Roman" panose="02020603050405020304" pitchFamily="18" charset="0"/>
              </a:rPr>
              <a:t>AİLELER İÇİN ÇOCUKLARA YARDIM REHBERİ</a:t>
            </a:r>
            <a:br>
              <a:rPr lang="tr-TR" sz="3200" dirty="0">
                <a:latin typeface="+mn-lt"/>
                <a:cs typeface="Times New Roman" panose="02020603050405020304" pitchFamily="18" charset="0"/>
              </a:rPr>
            </a:br>
            <a:endParaRPr lang="tr-TR" sz="3200" dirty="0">
              <a:latin typeface="+mn-lt"/>
              <a:cs typeface="Times New Roman" panose="02020603050405020304" pitchFamily="18" charset="0"/>
            </a:endParaRPr>
          </a:p>
        </p:txBody>
      </p:sp>
      <p:sp>
        <p:nvSpPr>
          <p:cNvPr id="3" name="Alt Başlık 2">
            <a:extLst>
              <a:ext uri="{FF2B5EF4-FFF2-40B4-BE49-F238E27FC236}">
                <a16:creationId xmlns:a16="http://schemas.microsoft.com/office/drawing/2014/main" id="{621A9A41-6592-4BA7-B728-04F2E5B561BF}"/>
              </a:ext>
            </a:extLst>
          </p:cNvPr>
          <p:cNvSpPr>
            <a:spLocks noGrp="1"/>
          </p:cNvSpPr>
          <p:nvPr>
            <p:ph type="subTitle" idx="1"/>
          </p:nvPr>
        </p:nvSpPr>
        <p:spPr>
          <a:xfrm>
            <a:off x="1975893" y="5677467"/>
            <a:ext cx="8240215" cy="600501"/>
          </a:xfrm>
        </p:spPr>
        <p:txBody>
          <a:bodyPr>
            <a:normAutofit fontScale="25000" lnSpcReduction="20000"/>
          </a:bodyPr>
          <a:lstStyle/>
          <a:p>
            <a:endParaRPr lang="tr-TR" dirty="0"/>
          </a:p>
          <a:p>
            <a:pPr algn="ctr"/>
            <a:r>
              <a:rPr lang="tr-TR" sz="8000" dirty="0">
                <a:cs typeface="Times New Roman" panose="02020603050405020304" pitchFamily="18" charset="0"/>
              </a:rPr>
              <a:t>OSMANGAZİ REHBERLİK ARAŞTIRMA MERKEZİ</a:t>
            </a:r>
          </a:p>
          <a:p>
            <a:pPr algn="ctr"/>
            <a:r>
              <a:rPr lang="tr-TR" sz="8000" dirty="0">
                <a:cs typeface="Times New Roman" panose="02020603050405020304" pitchFamily="18" charset="0"/>
              </a:rPr>
              <a:t>BURSA</a:t>
            </a:r>
          </a:p>
        </p:txBody>
      </p:sp>
      <p:pic>
        <p:nvPicPr>
          <p:cNvPr id="1026" name="Picture 2" descr="C:\Users\FURKAN.YILDIZ\Desktop\meb-2019-logo-DA0DCBBD3F-seeklogo.co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2688" y="500296"/>
            <a:ext cx="1786624" cy="1780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14023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78E3EE-6806-4D91-BC6E-A7525E446ACD}"/>
              </a:ext>
            </a:extLst>
          </p:cNvPr>
          <p:cNvSpPr>
            <a:spLocks noGrp="1"/>
          </p:cNvSpPr>
          <p:nvPr>
            <p:ph idx="1"/>
          </p:nvPr>
        </p:nvSpPr>
        <p:spPr>
          <a:xfrm>
            <a:off x="838200" y="707408"/>
            <a:ext cx="10515600" cy="5414963"/>
          </a:xfrm>
        </p:spPr>
        <p:txBody>
          <a:bodyPr/>
          <a:lstStyle/>
          <a:p>
            <a:endParaRPr lang="tr-TR" dirty="0"/>
          </a:p>
          <a:p>
            <a:pPr marL="0" indent="0">
              <a:buNone/>
            </a:pPr>
            <a:r>
              <a:rPr lang="tr-TR" sz="3200" b="1" dirty="0"/>
              <a:t> 2- Dinleyin</a:t>
            </a:r>
          </a:p>
          <a:p>
            <a:pPr marL="0" indent="0">
              <a:buNone/>
            </a:pPr>
            <a:endParaRPr lang="tr-TR" sz="3200" b="1" dirty="0"/>
          </a:p>
          <a:p>
            <a:r>
              <a:rPr lang="tr-TR" sz="3200" dirty="0"/>
              <a:t>Çocuklarınız için yapabileceğiniz en iyi ve anlamlı şeylerden biri onları dinlemektir. Çünkü çocuklar genellikle onları endişelendiren şeyler hakkında konuşmak isterler. </a:t>
            </a:r>
          </a:p>
          <a:p>
            <a:r>
              <a:rPr lang="tr-TR" sz="3200" dirty="0"/>
              <a:t>Somut ve ürkütücü olmayan sorularla onları konuşmaya teşvik edebilirsiniz. </a:t>
            </a:r>
          </a:p>
          <a:p>
            <a:endParaRPr lang="tr-TR" dirty="0"/>
          </a:p>
        </p:txBody>
      </p:sp>
      <p:sp>
        <p:nvSpPr>
          <p:cNvPr id="4" name="Akış Çizelgesi: Karar 3"/>
          <p:cNvSpPr/>
          <p:nvPr/>
        </p:nvSpPr>
        <p:spPr>
          <a:xfrm>
            <a:off x="10345003" y="600502"/>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1696827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23FF2B-5387-47BC-B706-6B9278FEC9C2}"/>
              </a:ext>
            </a:extLst>
          </p:cNvPr>
          <p:cNvSpPr>
            <a:spLocks noGrp="1"/>
          </p:cNvSpPr>
          <p:nvPr>
            <p:ph idx="1"/>
          </p:nvPr>
        </p:nvSpPr>
        <p:spPr>
          <a:xfrm>
            <a:off x="838200" y="199334"/>
            <a:ext cx="10515600" cy="5622781"/>
          </a:xfrm>
        </p:spPr>
        <p:txBody>
          <a:bodyPr>
            <a:normAutofit/>
          </a:bodyPr>
          <a:lstStyle/>
          <a:p>
            <a:endParaRPr lang="tr-TR" dirty="0"/>
          </a:p>
          <a:p>
            <a:pPr marL="0" indent="0">
              <a:buNone/>
            </a:pPr>
            <a:r>
              <a:rPr lang="tr-TR" sz="3200" b="1" dirty="0"/>
              <a:t> 3- İzin verin</a:t>
            </a:r>
          </a:p>
          <a:p>
            <a:r>
              <a:rPr lang="tr-TR" sz="3200" dirty="0"/>
              <a:t>Konuşurken çocuklar merak ettikleri her şeyi sorabilirler. Çocuğunuzun sorularına gerçeğe uygun, somut, içten ve kısa cevaplar vermeye çalışın. Cevaplarınızın, çocuğunuzun yaş ve gelişim düzeyine uygun olmasına dikkat edin. Çocuğunuzun sormadığı konularla ilgili –gerekmedikçe- açıklama yapmayın.</a:t>
            </a:r>
          </a:p>
          <a:p>
            <a:r>
              <a:rPr lang="tr-TR" sz="3200" dirty="0"/>
              <a:t>Çocuğunuzla konuşurken sakin bir ses tonuyla ve aşırı kaygılı görünmemeye dikkat edin.</a:t>
            </a:r>
          </a:p>
        </p:txBody>
      </p:sp>
    </p:spTree>
    <p:extLst>
      <p:ext uri="{BB962C8B-B14F-4D97-AF65-F5344CB8AC3E}">
        <p14:creationId xmlns:p14="http://schemas.microsoft.com/office/powerpoint/2010/main" val="11399517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3E2370-63F2-49D1-AB5E-9076871DE1F3}"/>
              </a:ext>
            </a:extLst>
          </p:cNvPr>
          <p:cNvSpPr>
            <a:spLocks noGrp="1"/>
          </p:cNvSpPr>
          <p:nvPr>
            <p:ph idx="1"/>
          </p:nvPr>
        </p:nvSpPr>
        <p:spPr>
          <a:xfrm>
            <a:off x="838200" y="540327"/>
            <a:ext cx="10515600" cy="5636636"/>
          </a:xfrm>
        </p:spPr>
        <p:txBody>
          <a:bodyPr/>
          <a:lstStyle/>
          <a:p>
            <a:endParaRPr lang="tr-TR" dirty="0"/>
          </a:p>
          <a:p>
            <a:pPr marL="0" indent="0">
              <a:buNone/>
            </a:pPr>
            <a:r>
              <a:rPr lang="tr-TR" sz="3200" b="1" dirty="0"/>
              <a:t> 4-Normalleştirin</a:t>
            </a:r>
          </a:p>
          <a:p>
            <a:endParaRPr lang="tr-TR" sz="3200" b="1" dirty="0"/>
          </a:p>
          <a:p>
            <a:r>
              <a:rPr lang="tr-TR" sz="3200" dirty="0" err="1"/>
              <a:t>Koronavirüs</a:t>
            </a:r>
            <a:r>
              <a:rPr lang="tr-TR" sz="3200" dirty="0"/>
              <a:t> riski altında yaşanan stresin normal olduğunu çocuğunuza anlatın. Ona üzgün, stresli, endişeli hissetmenin ya da korkmanın yanlış olmadığını söyleyin. Bu duyguların normal ve geçici olduğunu, yaşamın bir süre sonra normale döneceğini belirtin.</a:t>
            </a:r>
          </a:p>
        </p:txBody>
      </p:sp>
      <p:sp>
        <p:nvSpPr>
          <p:cNvPr id="4" name="Akış Çizelgesi: Karar 3"/>
          <p:cNvSpPr/>
          <p:nvPr/>
        </p:nvSpPr>
        <p:spPr>
          <a:xfrm>
            <a:off x="10372297" y="4885898"/>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602517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20B02A-9DE2-467B-973E-8E3996BD5294}"/>
              </a:ext>
            </a:extLst>
          </p:cNvPr>
          <p:cNvSpPr>
            <a:spLocks noGrp="1"/>
          </p:cNvSpPr>
          <p:nvPr>
            <p:ph idx="1"/>
          </p:nvPr>
        </p:nvSpPr>
        <p:spPr>
          <a:xfrm>
            <a:off x="838200" y="610633"/>
            <a:ext cx="10515600" cy="5498090"/>
          </a:xfrm>
        </p:spPr>
        <p:txBody>
          <a:bodyPr>
            <a:normAutofit lnSpcReduction="10000"/>
          </a:bodyPr>
          <a:lstStyle/>
          <a:p>
            <a:endParaRPr lang="tr-TR" dirty="0"/>
          </a:p>
          <a:p>
            <a:pPr marL="0" indent="0">
              <a:buNone/>
            </a:pPr>
            <a:r>
              <a:rPr lang="tr-TR" sz="3200" b="1" dirty="0"/>
              <a:t> 5- Güven verin</a:t>
            </a:r>
          </a:p>
          <a:p>
            <a:pPr marL="0" indent="0">
              <a:buNone/>
            </a:pPr>
            <a:endParaRPr lang="tr-TR" sz="3200" b="1" dirty="0"/>
          </a:p>
          <a:p>
            <a:r>
              <a:rPr lang="tr-TR" sz="3200" dirty="0"/>
              <a:t>Gerçekçi bir şekilde güvende olduklarına dair çocuğunuza moral verin. Hem sizin hem de diğer yetişkinlerin, çocukları korumak için gereli önlemleri aldığınızı ve almaya da devam edeceğinizi belirtin.</a:t>
            </a:r>
          </a:p>
          <a:p>
            <a:r>
              <a:rPr lang="tr-TR" sz="3200" dirty="0"/>
              <a:t>Bu önlemlerden kısa, öz ve somut bir şekilde bahsedin. Bu noktada, çocuğunuza alabileceği kişisel önlemlerden de söz edin.</a:t>
            </a:r>
          </a:p>
        </p:txBody>
      </p:sp>
    </p:spTree>
    <p:extLst>
      <p:ext uri="{BB962C8B-B14F-4D97-AF65-F5344CB8AC3E}">
        <p14:creationId xmlns:p14="http://schemas.microsoft.com/office/powerpoint/2010/main" val="404314359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83E744-41A2-4BE2-BFAF-BEEEE1104398}"/>
              </a:ext>
            </a:extLst>
          </p:cNvPr>
          <p:cNvSpPr>
            <a:spLocks noGrp="1"/>
          </p:cNvSpPr>
          <p:nvPr>
            <p:ph idx="1"/>
          </p:nvPr>
        </p:nvSpPr>
        <p:spPr>
          <a:xfrm>
            <a:off x="838200" y="609600"/>
            <a:ext cx="10515600" cy="5567363"/>
          </a:xfrm>
        </p:spPr>
        <p:txBody>
          <a:bodyPr/>
          <a:lstStyle/>
          <a:p>
            <a:endParaRPr lang="tr-TR" dirty="0"/>
          </a:p>
          <a:p>
            <a:pPr marL="0" indent="0">
              <a:buNone/>
            </a:pPr>
            <a:r>
              <a:rPr lang="tr-TR" sz="3200" b="1" dirty="0"/>
              <a:t>  6-Rahatlatın</a:t>
            </a:r>
          </a:p>
          <a:p>
            <a:endParaRPr lang="tr-TR" sz="3200" dirty="0"/>
          </a:p>
          <a:p>
            <a:r>
              <a:rPr lang="tr-TR" sz="3200" dirty="0"/>
              <a:t>Her zamankinden biraz daha fazla ilgi, yakınlık ve şefkat göstererek çocuğunuzun psikolojik sağlamlığının artmasına katkıda bulunun. </a:t>
            </a:r>
          </a:p>
        </p:txBody>
      </p:sp>
      <p:sp>
        <p:nvSpPr>
          <p:cNvPr id="4" name="Akış Çizelgesi: Karar 3"/>
          <p:cNvSpPr/>
          <p:nvPr/>
        </p:nvSpPr>
        <p:spPr>
          <a:xfrm>
            <a:off x="723331" y="4913194"/>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586278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693EB4A-F7F5-46CC-89E8-1F22D38C991D}"/>
              </a:ext>
            </a:extLst>
          </p:cNvPr>
          <p:cNvSpPr>
            <a:spLocks noGrp="1"/>
          </p:cNvSpPr>
          <p:nvPr>
            <p:ph idx="1"/>
          </p:nvPr>
        </p:nvSpPr>
        <p:spPr>
          <a:xfrm>
            <a:off x="838200" y="463190"/>
            <a:ext cx="10515600" cy="5317981"/>
          </a:xfrm>
        </p:spPr>
        <p:txBody>
          <a:bodyPr>
            <a:normAutofit fontScale="92500" lnSpcReduction="10000"/>
          </a:bodyPr>
          <a:lstStyle/>
          <a:p>
            <a:endParaRPr lang="tr-TR" dirty="0"/>
          </a:p>
          <a:p>
            <a:pPr marL="0" indent="0">
              <a:buNone/>
            </a:pPr>
            <a:r>
              <a:rPr lang="tr-TR" sz="3200" b="1" dirty="0"/>
              <a:t> 7-Koruyun</a:t>
            </a:r>
          </a:p>
          <a:p>
            <a:pPr marL="0" indent="0">
              <a:buNone/>
            </a:pPr>
            <a:endParaRPr lang="tr-TR" sz="3200" b="1" dirty="0"/>
          </a:p>
          <a:p>
            <a:r>
              <a:rPr lang="tr-TR" sz="3200" dirty="0"/>
              <a:t>Çocuklar belirsizlikten ve günlük düzenlerinin değişmesinden pek hoşlanmazlar. Bu nedenle, çocuğunuzun uyku, yemek, oyun, ders saatlerini mümkün olduğunca korumaya özen gösterin. TV ve internet ile ekran karşısında geçirdiği süreyi kontrol altında ve sınırlı tutun.</a:t>
            </a:r>
          </a:p>
          <a:p>
            <a:r>
              <a:rPr lang="tr-TR" sz="3200" dirty="0"/>
              <a:t>Ve çocuğunuzun TV , sosyal medya ve internet üzerinden </a:t>
            </a:r>
            <a:r>
              <a:rPr lang="tr-TR" sz="3200" dirty="0" err="1"/>
              <a:t>koronavirüs</a:t>
            </a:r>
            <a:r>
              <a:rPr lang="tr-TR" sz="3200" dirty="0"/>
              <a:t> ile ilgili haber ve tartışma ortamlarına girmesine izin vermeyin.</a:t>
            </a:r>
          </a:p>
        </p:txBody>
      </p:sp>
    </p:spTree>
    <p:extLst>
      <p:ext uri="{BB962C8B-B14F-4D97-AF65-F5344CB8AC3E}">
        <p14:creationId xmlns:p14="http://schemas.microsoft.com/office/powerpoint/2010/main" val="118345212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2F9185-88C9-4911-998E-642D20EE61C9}"/>
              </a:ext>
            </a:extLst>
          </p:cNvPr>
          <p:cNvSpPr>
            <a:spLocks noGrp="1"/>
          </p:cNvSpPr>
          <p:nvPr>
            <p:ph idx="1"/>
          </p:nvPr>
        </p:nvSpPr>
        <p:spPr>
          <a:xfrm>
            <a:off x="838200" y="484909"/>
            <a:ext cx="10515600" cy="5692054"/>
          </a:xfrm>
        </p:spPr>
        <p:txBody>
          <a:bodyPr/>
          <a:lstStyle/>
          <a:p>
            <a:endParaRPr lang="tr-TR" dirty="0"/>
          </a:p>
          <a:p>
            <a:pPr marL="0" indent="0">
              <a:buNone/>
            </a:pPr>
            <a:r>
              <a:rPr lang="tr-TR" sz="3200" b="1" dirty="0"/>
              <a:t>8- Birlikte vakit geçirin</a:t>
            </a:r>
          </a:p>
          <a:p>
            <a:endParaRPr lang="tr-TR" sz="3200" dirty="0"/>
          </a:p>
          <a:p>
            <a:r>
              <a:rPr lang="tr-TR" sz="3200" dirty="0"/>
              <a:t>Çocuğunuzla birlikte hoşça vakit geçireceğiniz aktiviteler yapın. Bu tür etkinlikler, aile birlikteliğinin verdiği güven ve aidiyet duygusunu pekiştirecek, onun psikolojik sağlamlığını artıracaktır. </a:t>
            </a:r>
          </a:p>
        </p:txBody>
      </p:sp>
    </p:spTree>
    <p:extLst>
      <p:ext uri="{BB962C8B-B14F-4D97-AF65-F5344CB8AC3E}">
        <p14:creationId xmlns:p14="http://schemas.microsoft.com/office/powerpoint/2010/main" val="129384864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BC2E19-67B4-46DF-BA58-7DEDC8DE95AF}"/>
              </a:ext>
            </a:extLst>
          </p:cNvPr>
          <p:cNvSpPr>
            <a:spLocks noGrp="1"/>
          </p:cNvSpPr>
          <p:nvPr>
            <p:ph idx="1"/>
          </p:nvPr>
        </p:nvSpPr>
        <p:spPr>
          <a:xfrm>
            <a:off x="838200" y="595745"/>
            <a:ext cx="10515600" cy="5581218"/>
          </a:xfrm>
        </p:spPr>
        <p:txBody>
          <a:bodyPr/>
          <a:lstStyle/>
          <a:p>
            <a:endParaRPr lang="tr-TR" dirty="0"/>
          </a:p>
          <a:p>
            <a:pPr marL="0" indent="0">
              <a:buNone/>
            </a:pPr>
            <a:r>
              <a:rPr lang="tr-TR" sz="3200" b="1" dirty="0"/>
              <a:t>9- Sorumluluk verin</a:t>
            </a:r>
          </a:p>
          <a:p>
            <a:endParaRPr lang="tr-TR" sz="3200" dirty="0"/>
          </a:p>
          <a:p>
            <a:r>
              <a:rPr lang="tr-TR" sz="3200" dirty="0"/>
              <a:t>Çocuğunuzun size ve çevrenizdekilere gönüllü olarak yardım etmesine izin verin.  Bu onun «her şey kontrol altında» algısını destekleyecektir. Ancak sağlığını ve güvenliğini riske atacak işlerde yer almamasına özen gösterin. </a:t>
            </a:r>
          </a:p>
        </p:txBody>
      </p:sp>
      <p:sp>
        <p:nvSpPr>
          <p:cNvPr id="4" name="Akış Çizelgesi: Karar 3"/>
          <p:cNvSpPr/>
          <p:nvPr/>
        </p:nvSpPr>
        <p:spPr>
          <a:xfrm>
            <a:off x="10317706" y="4885898"/>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0144489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7B4A25E-31C5-4347-B5BC-8C3440E359BF}"/>
              </a:ext>
            </a:extLst>
          </p:cNvPr>
          <p:cNvSpPr>
            <a:spLocks noGrp="1"/>
          </p:cNvSpPr>
          <p:nvPr>
            <p:ph idx="1"/>
          </p:nvPr>
        </p:nvSpPr>
        <p:spPr>
          <a:xfrm>
            <a:off x="838200" y="803564"/>
            <a:ext cx="10515600" cy="5373399"/>
          </a:xfrm>
        </p:spPr>
        <p:txBody>
          <a:bodyPr/>
          <a:lstStyle/>
          <a:p>
            <a:endParaRPr lang="tr-TR" dirty="0"/>
          </a:p>
          <a:p>
            <a:pPr marL="0" indent="0">
              <a:buNone/>
            </a:pPr>
            <a:r>
              <a:rPr lang="tr-TR" sz="3200" b="1" dirty="0"/>
              <a:t> 10-Model olun</a:t>
            </a:r>
          </a:p>
          <a:p>
            <a:endParaRPr lang="tr-TR" sz="3200" b="1" dirty="0"/>
          </a:p>
          <a:p>
            <a:r>
              <a:rPr lang="tr-TR" sz="3200" dirty="0"/>
              <a:t>Yetişkinler olarak çocuklara bir çok konuda rol model olabilirsiniz. </a:t>
            </a:r>
            <a:r>
              <a:rPr lang="tr-TR" sz="3200" dirty="0" err="1"/>
              <a:t>Koronovirüsten</a:t>
            </a:r>
            <a:r>
              <a:rPr lang="tr-TR" sz="3200" dirty="0"/>
              <a:t> korunma ile ilgili uyarıları dikkate alma, düzenli uyku, düzenli beslenme, günlük rutin işleri devam ettirme gibi konularda çocuğunuza örnek olun.</a:t>
            </a:r>
          </a:p>
        </p:txBody>
      </p:sp>
    </p:spTree>
    <p:extLst>
      <p:ext uri="{BB962C8B-B14F-4D97-AF65-F5344CB8AC3E}">
        <p14:creationId xmlns:p14="http://schemas.microsoft.com/office/powerpoint/2010/main" val="321451117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88C158B-E36A-487F-9935-AA31481541D6}"/>
              </a:ext>
            </a:extLst>
          </p:cNvPr>
          <p:cNvSpPr>
            <a:spLocks noGrp="1"/>
          </p:cNvSpPr>
          <p:nvPr>
            <p:ph idx="1"/>
          </p:nvPr>
        </p:nvSpPr>
        <p:spPr>
          <a:xfrm>
            <a:off x="838200" y="789709"/>
            <a:ext cx="10515600" cy="5387254"/>
          </a:xfrm>
        </p:spPr>
        <p:txBody>
          <a:bodyPr/>
          <a:lstStyle/>
          <a:p>
            <a:endParaRPr lang="tr-TR" dirty="0"/>
          </a:p>
          <a:p>
            <a:pPr marL="0" indent="0">
              <a:buNone/>
            </a:pPr>
            <a:r>
              <a:rPr lang="tr-TR" sz="3200" b="1" dirty="0"/>
              <a:t>11-Uzmana başvurun</a:t>
            </a:r>
          </a:p>
          <a:p>
            <a:endParaRPr lang="tr-TR" sz="3200" dirty="0"/>
          </a:p>
          <a:p>
            <a:r>
              <a:rPr lang="tr-TR" sz="3200" dirty="0"/>
              <a:t>Bu önerileri uygulamanıza rağmen, çocuğunuz aşırı panik olma, ağlama nöbetleri, uyku sorunları ya da yoğun davranış sorunları gösteriyorsa lütfen bir uzmana ( okul rehber öğretmeniniz, RAM, hastanelerde psikiyatri uzmanı/ psikolog)  başvurun. </a:t>
            </a:r>
          </a:p>
        </p:txBody>
      </p:sp>
      <p:sp>
        <p:nvSpPr>
          <p:cNvPr id="4" name="Akış Çizelgesi: Karar 3"/>
          <p:cNvSpPr/>
          <p:nvPr/>
        </p:nvSpPr>
        <p:spPr>
          <a:xfrm>
            <a:off x="10345002" y="600502"/>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2187630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5E6A9-8D97-44CB-885E-63C6657E98B8}"/>
              </a:ext>
            </a:extLst>
          </p:cNvPr>
          <p:cNvSpPr>
            <a:spLocks noGrp="1"/>
          </p:cNvSpPr>
          <p:nvPr>
            <p:ph idx="1"/>
          </p:nvPr>
        </p:nvSpPr>
        <p:spPr>
          <a:xfrm>
            <a:off x="838200" y="1052945"/>
            <a:ext cx="10515600" cy="5124018"/>
          </a:xfrm>
        </p:spPr>
        <p:txBody>
          <a:bodyPr/>
          <a:lstStyle/>
          <a:p>
            <a:endParaRPr lang="tr-TR" dirty="0"/>
          </a:p>
          <a:p>
            <a:endParaRPr lang="tr-TR" dirty="0"/>
          </a:p>
          <a:p>
            <a:r>
              <a:rPr lang="tr-TR" sz="3200" dirty="0"/>
              <a:t>Tüm dünyada yaşanan korona virüs (COVİD-19) salgını nedeniyle çocuk ve ergenlerin kendileri, aileleri, arkadaşları, sevdikleri ve yakınları için endişe, kaygı, panik ve korku hissetmeleri oldukça olağandır. </a:t>
            </a:r>
          </a:p>
        </p:txBody>
      </p:sp>
    </p:spTree>
    <p:extLst>
      <p:ext uri="{BB962C8B-B14F-4D97-AF65-F5344CB8AC3E}">
        <p14:creationId xmlns:p14="http://schemas.microsoft.com/office/powerpoint/2010/main" val="126353304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5E0BA4-EAB5-4C3B-8513-34FAACE23C7B}"/>
              </a:ext>
            </a:extLst>
          </p:cNvPr>
          <p:cNvSpPr>
            <a:spLocks noGrp="1"/>
          </p:cNvSpPr>
          <p:nvPr>
            <p:ph idx="1"/>
          </p:nvPr>
        </p:nvSpPr>
        <p:spPr>
          <a:xfrm>
            <a:off x="975815" y="1473958"/>
            <a:ext cx="10515600" cy="4191103"/>
          </a:xfrm>
        </p:spPr>
        <p:txBody>
          <a:bodyPr>
            <a:normAutofit/>
          </a:bodyPr>
          <a:lstStyle/>
          <a:p>
            <a:pPr algn="ctr"/>
            <a:endParaRPr lang="tr-TR" sz="2000" dirty="0"/>
          </a:p>
          <a:p>
            <a:pPr marL="0" indent="0" algn="ctr">
              <a:buNone/>
            </a:pPr>
            <a:r>
              <a:rPr lang="tr-TR" sz="2400" dirty="0">
                <a:cs typeface="Times New Roman" panose="02020603050405020304" pitchFamily="18" charset="0"/>
              </a:rPr>
              <a:t>        Bu sunum, siz aileleri bilgilendirmek amacıyla; Milli Eğitim Bakanlığı, Özel Eğitim ve Rehberlik Hizmetleri Genel Müdürlüğü «</a:t>
            </a:r>
            <a:r>
              <a:rPr lang="tr-TR" sz="2400" dirty="0">
                <a:solidFill>
                  <a:schemeClr val="tx1">
                    <a:lumMod val="85000"/>
                    <a:lumOff val="15000"/>
                  </a:schemeClr>
                </a:solidFill>
                <a:cs typeface="Times New Roman" panose="02020603050405020304" pitchFamily="18" charset="0"/>
              </a:rPr>
              <a:t>Salgın Hastalık Dönemlerinde Psikolojik Sağlamlığımızı Korumak- Aileler İçin Çocuklara Yardım Rehberi» </a:t>
            </a:r>
            <a:r>
              <a:rPr lang="tr-TR" sz="2400" dirty="0">
                <a:cs typeface="Times New Roman" panose="02020603050405020304" pitchFamily="18" charset="0"/>
              </a:rPr>
              <a:t>broşüründen özetlenerek hazırlanmıştır. </a:t>
            </a:r>
          </a:p>
          <a:p>
            <a:endParaRPr lang="tr-TR" sz="3200" dirty="0">
              <a:cs typeface="Times New Roman" panose="02020603050405020304" pitchFamily="18" charset="0"/>
            </a:endParaRPr>
          </a:p>
          <a:p>
            <a:pPr marL="0" indent="0">
              <a:buNone/>
            </a:pPr>
            <a:endParaRPr lang="tr-TR" sz="3200" dirty="0">
              <a:cs typeface="Times New Roman" panose="02020603050405020304" pitchFamily="18" charset="0"/>
            </a:endParaRPr>
          </a:p>
          <a:p>
            <a:pPr marL="0" indent="0" algn="r">
              <a:buNone/>
            </a:pPr>
            <a:r>
              <a:rPr lang="tr-TR" dirty="0">
                <a:cs typeface="Times New Roman" panose="02020603050405020304" pitchFamily="18" charset="0"/>
              </a:rPr>
              <a:t>                                                 </a:t>
            </a:r>
            <a:r>
              <a:rPr lang="tr-TR" sz="1800" dirty="0">
                <a:cs typeface="Times New Roman" panose="02020603050405020304" pitchFamily="18" charset="0"/>
              </a:rPr>
              <a:t>Osmangazi RAM</a:t>
            </a:r>
          </a:p>
          <a:p>
            <a:pPr marL="0" indent="0" algn="r">
              <a:buNone/>
            </a:pPr>
            <a:r>
              <a:rPr lang="tr-TR" sz="1800" dirty="0">
                <a:cs typeface="Times New Roman" panose="02020603050405020304" pitchFamily="18" charset="0"/>
              </a:rPr>
              <a:t>                     Rehberlik ve Psikolojik Danışma Hizmetleri Bölümü</a:t>
            </a:r>
          </a:p>
        </p:txBody>
      </p:sp>
      <p:sp>
        <p:nvSpPr>
          <p:cNvPr id="4" name="Akış Çizelgesi: Karar 3"/>
          <p:cNvSpPr/>
          <p:nvPr/>
        </p:nvSpPr>
        <p:spPr>
          <a:xfrm>
            <a:off x="10194877" y="573206"/>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
        <p:nvSpPr>
          <p:cNvPr id="5" name="Dikdörtgen 4"/>
          <p:cNvSpPr/>
          <p:nvPr/>
        </p:nvSpPr>
        <p:spPr>
          <a:xfrm>
            <a:off x="668742" y="4678460"/>
            <a:ext cx="10426889"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
        <p:nvSpPr>
          <p:cNvPr id="6" name="Dikdörtgen 5"/>
          <p:cNvSpPr/>
          <p:nvPr/>
        </p:nvSpPr>
        <p:spPr>
          <a:xfrm>
            <a:off x="982639" y="573206"/>
            <a:ext cx="45719" cy="504967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191072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BDA4C7-5F38-44CA-8A23-3BC19104A30E}"/>
              </a:ext>
            </a:extLst>
          </p:cNvPr>
          <p:cNvSpPr>
            <a:spLocks noGrp="1"/>
          </p:cNvSpPr>
          <p:nvPr>
            <p:ph idx="1"/>
          </p:nvPr>
        </p:nvSpPr>
        <p:spPr>
          <a:xfrm>
            <a:off x="838200" y="789709"/>
            <a:ext cx="10515600" cy="5387254"/>
          </a:xfrm>
        </p:spPr>
        <p:txBody>
          <a:bodyPr/>
          <a:lstStyle/>
          <a:p>
            <a:endParaRPr lang="tr-TR" dirty="0"/>
          </a:p>
          <a:p>
            <a:endParaRPr lang="tr-TR" dirty="0"/>
          </a:p>
          <a:p>
            <a:r>
              <a:rPr lang="tr-TR" sz="3200" dirty="0"/>
              <a:t>Çocuklar ve ergenler salgın bir hastalık riski gibi zorlu ve kaygı verici bir olayla karşılaştıklarında çeşitli stres tepkileri gösterebilirler. </a:t>
            </a:r>
          </a:p>
          <a:p>
            <a:r>
              <a:rPr lang="tr-TR" sz="3200" dirty="0"/>
              <a:t>Bu tepkiler, «anormal bir olaya verilen normal tepkilerdir»</a:t>
            </a:r>
          </a:p>
        </p:txBody>
      </p:sp>
      <p:sp>
        <p:nvSpPr>
          <p:cNvPr id="4" name="Akış Çizelgesi: Karar 3"/>
          <p:cNvSpPr/>
          <p:nvPr/>
        </p:nvSpPr>
        <p:spPr>
          <a:xfrm>
            <a:off x="723331" y="4913194"/>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8243977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341F2E0-AF9A-404F-9A04-2F07E94415B5}"/>
              </a:ext>
            </a:extLst>
          </p:cNvPr>
          <p:cNvSpPr>
            <a:spLocks noGrp="1"/>
          </p:cNvSpPr>
          <p:nvPr>
            <p:ph idx="1"/>
          </p:nvPr>
        </p:nvSpPr>
        <p:spPr>
          <a:xfrm>
            <a:off x="838200" y="789709"/>
            <a:ext cx="10515600" cy="5387254"/>
          </a:xfrm>
        </p:spPr>
        <p:txBody>
          <a:bodyPr/>
          <a:lstStyle/>
          <a:p>
            <a:endParaRPr lang="tr-TR" dirty="0"/>
          </a:p>
          <a:p>
            <a:endParaRPr lang="tr-TR" dirty="0"/>
          </a:p>
          <a:p>
            <a:r>
              <a:rPr lang="tr-TR" sz="3200" dirty="0"/>
              <a:t>Gelişimsel özelliklerine bağlı olarak çocuklar, kaygı ve strese yetişkinlerden farklı tepkiler verebilirler. </a:t>
            </a:r>
          </a:p>
          <a:p>
            <a:endParaRPr lang="tr-TR" sz="3200" dirty="0"/>
          </a:p>
          <a:p>
            <a:r>
              <a:rPr lang="tr-TR" sz="3200" dirty="0"/>
              <a:t>Bu nedenle yetişkinler, çocuk ve ergenlerin ne zaman yardıma ihtiyaçları olduğunu anlamakta zorlanabilirler.</a:t>
            </a:r>
          </a:p>
        </p:txBody>
      </p:sp>
      <p:sp>
        <p:nvSpPr>
          <p:cNvPr id="6" name="Akış Çizelgesi: Karar 5"/>
          <p:cNvSpPr/>
          <p:nvPr/>
        </p:nvSpPr>
        <p:spPr>
          <a:xfrm>
            <a:off x="10358650" y="600501"/>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1639507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E8622E-F71D-4EE4-ABB5-DE8C1C629B1C}"/>
              </a:ext>
            </a:extLst>
          </p:cNvPr>
          <p:cNvSpPr>
            <a:spLocks noGrp="1"/>
          </p:cNvSpPr>
          <p:nvPr>
            <p:ph idx="1"/>
          </p:nvPr>
        </p:nvSpPr>
        <p:spPr>
          <a:xfrm>
            <a:off x="879143" y="395784"/>
            <a:ext cx="10515600" cy="6108725"/>
          </a:xfrm>
        </p:spPr>
        <p:txBody>
          <a:bodyPr>
            <a:normAutofit/>
          </a:bodyPr>
          <a:lstStyle/>
          <a:p>
            <a:pPr marL="0" indent="0">
              <a:buNone/>
            </a:pPr>
            <a:r>
              <a:rPr lang="tr-TR" sz="3200" b="1" dirty="0"/>
              <a:t> 5 yaş ve altındaki çocukların stres tepkileri:</a:t>
            </a:r>
          </a:p>
          <a:p>
            <a:pPr marL="0" indent="0">
              <a:buNone/>
            </a:pPr>
            <a:endParaRPr lang="tr-TR" sz="3200" dirty="0"/>
          </a:p>
          <a:p>
            <a:r>
              <a:rPr lang="tr-TR" dirty="0"/>
              <a:t>0-2 yaş arası bebekler dünyada kötü bir şey olduğunu henüz anlayamazlar, ancak anne-baba ve bakıcılarının üzüntü, stres ve kaygılarını fark ederler. Onarla birlikte benzer duygular yaşamaya ve göstermeye başlayabilirler.</a:t>
            </a:r>
          </a:p>
          <a:p>
            <a:r>
              <a:rPr lang="tr-TR" dirty="0"/>
              <a:t>3-5 yaş arasındaki çocuklar bir salgın olduğunu ve genel olarak etkilerini anlayabilirler. Yaşlarına özgü benmerkezcilik ve hayal güçleri nedeniyle bu süreçten yoğun bir şekilde etkilenebilirler. Ve yaşadıkları duyguları da tam olarak ifade edemeyebilirler.</a:t>
            </a:r>
          </a:p>
          <a:p>
            <a:endParaRPr lang="tr-TR" dirty="0"/>
          </a:p>
        </p:txBody>
      </p:sp>
    </p:spTree>
    <p:extLst>
      <p:ext uri="{BB962C8B-B14F-4D97-AF65-F5344CB8AC3E}">
        <p14:creationId xmlns:p14="http://schemas.microsoft.com/office/powerpoint/2010/main" val="364267771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B804A6-C47E-49ED-9DC4-905C11F80566}"/>
              </a:ext>
            </a:extLst>
          </p:cNvPr>
          <p:cNvSpPr>
            <a:spLocks noGrp="1"/>
          </p:cNvSpPr>
          <p:nvPr>
            <p:ph idx="1"/>
          </p:nvPr>
        </p:nvSpPr>
        <p:spPr>
          <a:xfrm>
            <a:off x="838200" y="641458"/>
            <a:ext cx="10515600" cy="6286145"/>
          </a:xfrm>
        </p:spPr>
        <p:txBody>
          <a:bodyPr/>
          <a:lstStyle/>
          <a:p>
            <a:endParaRPr lang="tr-TR" b="1" dirty="0"/>
          </a:p>
          <a:p>
            <a:pPr marL="0" indent="0">
              <a:buNone/>
            </a:pPr>
            <a:r>
              <a:rPr lang="tr-TR" sz="3200" b="1" dirty="0"/>
              <a:t>6-11 yaş arasındaki çocukların stres tepkileri:</a:t>
            </a:r>
          </a:p>
          <a:p>
            <a:pPr marL="0" indent="0">
              <a:buNone/>
            </a:pPr>
            <a:endParaRPr lang="tr-TR" sz="3200" b="1" dirty="0"/>
          </a:p>
          <a:p>
            <a:r>
              <a:rPr lang="tr-TR" sz="3200" dirty="0"/>
              <a:t>Salgının ne olduğunu ve insanların nasıl etkilendiğini çeşitli yönleriyle anlayabilirler. Kendilerinin ya da aile üyelerinden birinin zarar görebileceğine yönelik yoğun endişe yaşayabilirler. Dışarıya çıkmaktan korkabilirler.</a:t>
            </a:r>
          </a:p>
        </p:txBody>
      </p:sp>
    </p:spTree>
    <p:extLst>
      <p:ext uri="{BB962C8B-B14F-4D97-AF65-F5344CB8AC3E}">
        <p14:creationId xmlns:p14="http://schemas.microsoft.com/office/powerpoint/2010/main" val="397222364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96A7D9-5285-4555-98F1-27460FD5CBAC}"/>
              </a:ext>
            </a:extLst>
          </p:cNvPr>
          <p:cNvSpPr>
            <a:spLocks noGrp="1"/>
          </p:cNvSpPr>
          <p:nvPr>
            <p:ph idx="1"/>
          </p:nvPr>
        </p:nvSpPr>
        <p:spPr>
          <a:xfrm>
            <a:off x="838200" y="824662"/>
            <a:ext cx="10515600" cy="5789036"/>
          </a:xfrm>
        </p:spPr>
        <p:txBody>
          <a:bodyPr/>
          <a:lstStyle/>
          <a:p>
            <a:pPr marL="0" indent="0">
              <a:buNone/>
            </a:pPr>
            <a:r>
              <a:rPr lang="tr-TR" sz="3200" b="1" dirty="0"/>
              <a:t>12-18 yaş arasındaki ergenlerin stres tepkileri:</a:t>
            </a:r>
          </a:p>
          <a:p>
            <a:pPr marL="0" indent="0">
              <a:buNone/>
            </a:pPr>
            <a:endParaRPr lang="tr-TR" sz="3200" b="1" dirty="0"/>
          </a:p>
          <a:p>
            <a:r>
              <a:rPr lang="tr-TR" sz="3200" dirty="0"/>
              <a:t>İçinde bulundukları gelişimsel dönem nedeniyle zaten bazı fiziksel ve duygusal değişimler geçirirler. Bu nedenle salgına dair kaygı ile başa çıkmak onlar için zor olabilir. </a:t>
            </a:r>
          </a:p>
          <a:p>
            <a:r>
              <a:rPr lang="tr-TR" sz="3200" dirty="0"/>
              <a:t>Bazen hiç stres ve kaygı hissetmiyormuş gibi de davranabilirler.</a:t>
            </a:r>
          </a:p>
          <a:p>
            <a:endParaRPr lang="tr-TR" dirty="0"/>
          </a:p>
        </p:txBody>
      </p:sp>
      <p:sp>
        <p:nvSpPr>
          <p:cNvPr id="4" name="Akış Çizelgesi: Karar 3"/>
          <p:cNvSpPr/>
          <p:nvPr/>
        </p:nvSpPr>
        <p:spPr>
          <a:xfrm>
            <a:off x="10304059" y="586854"/>
            <a:ext cx="1160060" cy="900752"/>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6557933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3B84FB-C2BF-4BEB-8B58-A02A8FB8D834}"/>
              </a:ext>
            </a:extLst>
          </p:cNvPr>
          <p:cNvSpPr>
            <a:spLocks noGrp="1"/>
          </p:cNvSpPr>
          <p:nvPr>
            <p:ph idx="1"/>
          </p:nvPr>
        </p:nvSpPr>
        <p:spPr>
          <a:xfrm>
            <a:off x="879144" y="1227490"/>
            <a:ext cx="10515600" cy="3685722"/>
          </a:xfrm>
        </p:spPr>
        <p:txBody>
          <a:bodyPr>
            <a:normAutofit/>
          </a:bodyPr>
          <a:lstStyle/>
          <a:p>
            <a:endParaRPr lang="tr-TR" dirty="0"/>
          </a:p>
          <a:p>
            <a:pPr algn="ctr"/>
            <a:endParaRPr lang="tr-TR" sz="3200" b="1" dirty="0"/>
          </a:p>
          <a:p>
            <a:pPr marL="0" indent="0" algn="ctr">
              <a:buNone/>
            </a:pPr>
            <a:r>
              <a:rPr lang="tr-TR" sz="3200" b="1" dirty="0" err="1"/>
              <a:t>Koronavirüs</a:t>
            </a:r>
            <a:r>
              <a:rPr lang="tr-TR" sz="3200" b="1" dirty="0"/>
              <a:t> Riski Sürecinde</a:t>
            </a:r>
          </a:p>
          <a:p>
            <a:pPr marL="0" indent="0" algn="ctr">
              <a:buNone/>
            </a:pPr>
            <a:r>
              <a:rPr lang="tr-TR" sz="3200" b="1" dirty="0"/>
              <a:t>Çocuklarınıza Yardımcı Olmak İçin</a:t>
            </a:r>
          </a:p>
          <a:p>
            <a:pPr marL="0" indent="0" algn="ctr">
              <a:buNone/>
            </a:pPr>
            <a:r>
              <a:rPr lang="tr-TR" sz="3200" b="1" dirty="0"/>
              <a:t>Ailelere Öneriler</a:t>
            </a:r>
          </a:p>
        </p:txBody>
      </p:sp>
      <p:sp>
        <p:nvSpPr>
          <p:cNvPr id="6" name="Dikdörtgen 5"/>
          <p:cNvSpPr/>
          <p:nvPr/>
        </p:nvSpPr>
        <p:spPr>
          <a:xfrm>
            <a:off x="968991" y="1883392"/>
            <a:ext cx="10426889"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
        <p:nvSpPr>
          <p:cNvPr id="7" name="Dikdörtgen 6"/>
          <p:cNvSpPr/>
          <p:nvPr/>
        </p:nvSpPr>
        <p:spPr>
          <a:xfrm>
            <a:off x="10645255" y="668739"/>
            <a:ext cx="45719" cy="504967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6179905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E58852-F96C-4B11-B126-0303E997ED14}"/>
              </a:ext>
            </a:extLst>
          </p:cNvPr>
          <p:cNvSpPr>
            <a:spLocks noGrp="1"/>
          </p:cNvSpPr>
          <p:nvPr>
            <p:ph idx="1"/>
          </p:nvPr>
        </p:nvSpPr>
        <p:spPr>
          <a:xfrm>
            <a:off x="838200" y="651164"/>
            <a:ext cx="10515600" cy="5525799"/>
          </a:xfrm>
        </p:spPr>
        <p:txBody>
          <a:bodyPr/>
          <a:lstStyle/>
          <a:p>
            <a:endParaRPr lang="tr-TR" dirty="0"/>
          </a:p>
          <a:p>
            <a:pPr marL="0" indent="0">
              <a:buNone/>
            </a:pPr>
            <a:r>
              <a:rPr lang="tr-TR" sz="3200" b="1" dirty="0"/>
              <a:t> 1- Bilgi edinin</a:t>
            </a:r>
          </a:p>
          <a:p>
            <a:endParaRPr lang="tr-TR" sz="3200" dirty="0"/>
          </a:p>
          <a:p>
            <a:r>
              <a:rPr lang="tr-TR" sz="3200" dirty="0"/>
              <a:t>Korona virüs ( COVİD-19) hakkında doğru kaynaklardan bilgi alın. Yetkili kişi ve kurumlardan aldığınız  bilgileri dikkate alın, uyarı ve önerilere titizlikle uyun. Ve bunları çocuğunuza yaş ve gelişim özelliklerine uygun olarak aktarın.</a:t>
            </a:r>
          </a:p>
        </p:txBody>
      </p:sp>
    </p:spTree>
    <p:extLst>
      <p:ext uri="{BB962C8B-B14F-4D97-AF65-F5344CB8AC3E}">
        <p14:creationId xmlns:p14="http://schemas.microsoft.com/office/powerpoint/2010/main" val="4085157121"/>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143</TotalTime>
  <Words>779</Words>
  <Application>Microsoft Office PowerPoint</Application>
  <PresentationFormat>Geniş ekran</PresentationFormat>
  <Paragraphs>86</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Görünüş</vt:lpstr>
      <vt:lpstr>SALGIN HASTALIK DÖNEMLERİNDE PSİKOLOJİK SAĞLAMLIĞIMIZI KORUMAK  AİLELER İÇİN ÇOCUKLARA YARDIM REHBERİ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SALGIN HASTALIK DÖNEMLERİNDE PSİKOLOJİK SAĞLAMLIĞIMIZI KORUMAK  AİLELER İÇİN ÇOCUKLARA YARDIM REHBERİ </dc:title>
  <dc:creator>1</dc:creator>
  <cp:lastModifiedBy>fatmanurbirkin@gmail.com</cp:lastModifiedBy>
  <cp:revision>33</cp:revision>
  <dcterms:created xsi:type="dcterms:W3CDTF">2020-04-08T21:21:51Z</dcterms:created>
  <dcterms:modified xsi:type="dcterms:W3CDTF">2020-04-10T12:07:10Z</dcterms:modified>
</cp:coreProperties>
</file>