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8" r:id="rId4"/>
    <p:sldId id="269" r:id="rId5"/>
    <p:sldId id="258" r:id="rId6"/>
    <p:sldId id="270" r:id="rId7"/>
    <p:sldId id="271" r:id="rId8"/>
    <p:sldId id="272" r:id="rId9"/>
    <p:sldId id="259" r:id="rId10"/>
    <p:sldId id="260" r:id="rId11"/>
    <p:sldId id="26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32" autoAdjust="0"/>
    <p:restoredTop sz="94660"/>
  </p:normalViewPr>
  <p:slideViewPr>
    <p:cSldViewPr>
      <p:cViewPr>
        <p:scale>
          <a:sx n="94" d="100"/>
          <a:sy n="94" d="100"/>
        </p:scale>
        <p:origin x="-9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63624AB-F29A-4FD2-859B-B8AC0B3F8F99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2D81472-135D-4211-9B25-DE483E1E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F6B147-4A39-468E-A09A-537E6E63FB1B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34" charset="-128"/>
              </a:rPr>
              <a:t>How did you prepare for the activity or task?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34" charset="-128"/>
              </a:rPr>
              <a:t>Was it realistic to expect to succeed on your first try?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34" charset="-128"/>
              </a:rPr>
              <a:t>Everyone has unique abilities, you may have to work harder at something if you do not have the unique abilities to master that task or activity easily.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smtClean="0">
                <a:ea typeface="ＭＳ Ｐゴシック" pitchFamily="34" charset="-128"/>
              </a:rPr>
              <a:t>Positive self-talk – encouragement that you give yourself.  Try to replace negative self-talk with positive.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FC8B87-3284-48F8-9D53-3052757A97B5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08F982-9B51-4EFD-A9A2-25528BDCB576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Abraham Maslow: born 1908 (Brooklyn), died 1970 (California).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1.  What are some examples of some challenges and setbacks that teenagers might face on a daily basis?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2556ED-B397-4627-94F8-01CABDB82F56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F9CAF2-1982-497B-A967-6A02BD28709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With the people around you come up with 3 reasons you think that mental and emotional health is important? Write them on your handout.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D6DEB-4D34-437D-8884-48267E3FADD1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1.  List 5 characteristics with the people next to you.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C1DCC3-981E-46FE-B099-586BA833A236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98E63D-004A-4187-AD38-BD99A04B3B0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D6BE34-73CF-4138-ABB6-DE262D390E9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1.  What are some examples of situations that a teenager may need to recover from?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9C22C8-0B61-4923-8C70-1CA95CDC5CC0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1.  In other words, it means that self-esteem is the base of having good mental emotional health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083B2D-A82B-4EEF-8F37-6F5201C346F8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4F79D2-3326-4D61-BF3F-B914E060B22A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55D1C4-B2D3-4195-AF1B-87C6CFE1C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6EE8-0F2F-43A7-9A74-8C507C9DB89F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5A91-3486-40D3-9665-931010A6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6F75-9D28-42C3-9297-C57C0DA08408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1945E-747A-4C9D-839A-C57925CD8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9725"/>
            <a:ext cx="7239000" cy="48466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C519-750A-4345-8A4B-E1F42FA2D0AF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D8749-FFEC-461A-ADF0-06BFD5832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0B58F-DA15-4182-AF0D-21A0C0223C5C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2A31-4ACB-4004-9F98-E11134837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3BB4A-A143-4134-B0D9-300BB9759FC8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0EC39-F929-4A8A-9604-1C374350C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83B5F-A917-45C3-B7B7-EFE2E754D537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25EC8-AC9B-4DC4-BCB9-96F681E80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6B7C-9CAF-4943-8116-0EEF748006D4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F1C96-DEA1-4698-9F4C-699C293B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71B9-543B-45BC-9496-5CB988FFC992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0DC69-2E6C-4A5E-8278-2B6C6449B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0344-4783-4CD5-B7D1-984BCB2BFCA7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DF83-B937-4FFC-93FF-5356BF634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3181-797B-4895-B88F-C76B2748E9D3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A1D4-68BF-4C06-B176-4A94B0D31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5000" dist="12700" dir="5400000" algn="t" rotWithShape="0">
              <a:srgbClr val="808080">
                <a:alpha val="39998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8000" dist="12700" dir="54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BD90-04E2-4549-8387-10F511E00B85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DC6-042F-4A92-BF50-CB2A8C816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0B51F2DD-1376-41FC-83E1-CF66372186A0}" type="datetimeFigureOut">
              <a:rPr lang="en-US"/>
              <a:pPr>
                <a:defRPr/>
              </a:pPr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F28566AC-2391-43B0-B018-06B5A0276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2" r:id="rId2"/>
    <p:sldLayoutId id="2147483811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12" r:id="rId9"/>
    <p:sldLayoutId id="2147483808" r:id="rId10"/>
    <p:sldLayoutId id="2147483813" r:id="rId11"/>
    <p:sldLayoutId id="21474838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ＭＳ Ｐゴシック" charset="0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762000"/>
            <a:ext cx="5105400" cy="4191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6000" dirty="0" smtClean="0">
                <a:ea typeface="+mj-ea"/>
                <a:cs typeface="+mj-cs"/>
              </a:rPr>
              <a:t>ZİHİNSEL </a:t>
            </a:r>
            <a:br>
              <a:rPr lang="tr-TR" sz="6000" dirty="0" smtClean="0">
                <a:ea typeface="+mj-ea"/>
                <a:cs typeface="+mj-cs"/>
              </a:rPr>
            </a:br>
            <a:r>
              <a:rPr lang="tr-TR" sz="6000" dirty="0" smtClean="0">
                <a:ea typeface="+mj-ea"/>
                <a:cs typeface="+mj-cs"/>
              </a:rPr>
              <a:t>VE </a:t>
            </a:r>
            <a:br>
              <a:rPr lang="tr-TR" sz="6000" dirty="0" smtClean="0">
                <a:ea typeface="+mj-ea"/>
                <a:cs typeface="+mj-cs"/>
              </a:rPr>
            </a:br>
            <a:r>
              <a:rPr lang="tr-TR" sz="6000" dirty="0" smtClean="0">
                <a:ea typeface="+mj-ea"/>
                <a:cs typeface="+mj-cs"/>
              </a:rPr>
              <a:t>RUHSAL SAĞLIK</a:t>
            </a:r>
            <a:endParaRPr lang="en-US" sz="6000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BENLİK SAYGISINI NASIL </a:t>
            </a:r>
            <a:b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</a:b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GELİŞTİRİRSİNİZ</a:t>
            </a:r>
            <a:endParaRPr lang="en-US" sz="3400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60963"/>
          </a:xfrm>
        </p:spPr>
        <p:txBody>
          <a:bodyPr/>
          <a:lstStyle/>
          <a:p>
            <a:pPr eaLnBrk="1" hangingPunct="1"/>
            <a:r>
              <a:rPr lang="tr-TR" sz="2800" dirty="0" smtClean="0">
                <a:ea typeface="ＭＳ Ｐゴシック" pitchFamily="34" charset="-128"/>
              </a:rPr>
              <a:t>Ne tür şeyler veya durumlar benlik </a:t>
            </a:r>
            <a:r>
              <a:rPr lang="tr-TR" sz="2800" dirty="0" smtClean="0">
                <a:ea typeface="ＭＳ Ｐゴシック" pitchFamily="34" charset="-128"/>
              </a:rPr>
              <a:t>saygısını </a:t>
            </a:r>
            <a:r>
              <a:rPr lang="tr-TR" sz="2800" dirty="0" smtClean="0">
                <a:ea typeface="ＭＳ Ｐゴシック" pitchFamily="34" charset="-128"/>
              </a:rPr>
              <a:t>artırır?</a:t>
            </a:r>
            <a:endParaRPr lang="en-US" sz="28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400" dirty="0" smtClean="0">
                <a:ea typeface="ＭＳ Ｐゴシック" pitchFamily="34" charset="-128"/>
              </a:rPr>
              <a:t>Çabalarınız için takdir edildiğiniz ya da işinizi iyi yaptığınız zaman artar.</a:t>
            </a:r>
          </a:p>
          <a:p>
            <a:pPr lvl="1" eaLnBrk="1" hangingPunct="1"/>
            <a:r>
              <a:rPr lang="tr-TR" sz="2400" dirty="0" smtClean="0">
                <a:ea typeface="ＭＳ Ｐゴシック" pitchFamily="34" charset="-128"/>
              </a:rPr>
              <a:t>Başarılı olabildiğine inandığın ya da </a:t>
            </a:r>
            <a:r>
              <a:rPr lang="tr-TR" sz="2400" dirty="0" smtClean="0"/>
              <a:t>yeni zorlukların üstesinden gelebildiğin zaman </a:t>
            </a:r>
            <a:r>
              <a:rPr lang="tr-TR" sz="2400" dirty="0" smtClean="0">
                <a:ea typeface="ＭＳ Ｐゴシック" pitchFamily="34" charset="-128"/>
              </a:rPr>
              <a:t>artar.</a:t>
            </a:r>
          </a:p>
          <a:p>
            <a:pPr lvl="1" eaLnBrk="1" hangingPunct="1"/>
            <a:r>
              <a:rPr lang="tr-TR" sz="2400" dirty="0" smtClean="0"/>
              <a:t>Yeni görevler ve faaliyetlerde her zaman başarılı olur.</a:t>
            </a:r>
            <a:endParaRPr lang="en-US" sz="2400" dirty="0" smtClean="0">
              <a:ea typeface="ＭＳ Ｐゴシック" pitchFamily="34" charset="-128"/>
            </a:endParaRPr>
          </a:p>
          <a:p>
            <a:pPr lvl="2" eaLnBrk="1" hangingPunct="1"/>
            <a:r>
              <a:rPr lang="tr-TR" dirty="0" smtClean="0">
                <a:ea typeface="ＭＳ Ｐゴシック" pitchFamily="34" charset="-128"/>
              </a:rPr>
              <a:t>Bir kişi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tr-TR" dirty="0" err="1" smtClean="0">
                <a:ea typeface="ＭＳ Ｐゴシック" pitchFamily="34" charset="-128"/>
              </a:rPr>
              <a:t>n</a:t>
            </a:r>
            <a:r>
              <a:rPr lang="en-US" dirty="0" err="1" smtClean="0">
                <a:ea typeface="ＭＳ Ｐゴシック" pitchFamily="34" charset="-128"/>
              </a:rPr>
              <a:t>eden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bir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şey</a:t>
            </a:r>
            <a:r>
              <a:rPr lang="en-US" dirty="0" smtClean="0">
                <a:ea typeface="ＭＳ Ｐゴシック" pitchFamily="34" charset="-128"/>
              </a:rPr>
              <a:t> de ilk </a:t>
            </a:r>
            <a:r>
              <a:rPr lang="en-US" dirty="0" err="1" smtClean="0">
                <a:ea typeface="ＭＳ Ｐゴシック" pitchFamily="34" charset="-128"/>
              </a:rPr>
              <a:t>defa</a:t>
            </a:r>
            <a:r>
              <a:rPr lang="tr-TR" dirty="0" err="1" smtClean="0">
                <a:ea typeface="ＭＳ Ｐゴシック" pitchFamily="34" charset="-128"/>
              </a:rPr>
              <a:t>sında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başarılı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olmayabilir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 lvl="1" eaLnBrk="1" hangingPunct="1"/>
            <a:r>
              <a:rPr lang="tr-TR" sz="2400" dirty="0" smtClean="0"/>
              <a:t>Kendi kendinize pozitif konuşmayı kullanın</a:t>
            </a:r>
          </a:p>
          <a:p>
            <a:pPr lvl="2" eaLnBrk="1" hangingPunct="1"/>
            <a:r>
              <a:rPr lang="tr-TR" dirty="0" smtClean="0">
                <a:ea typeface="ＭＳ Ｐゴシック" pitchFamily="34" charset="-128"/>
              </a:rPr>
              <a:t>Kendi kendine olumsuz konuşmalara bazı örnekler nedir?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/>
            <a:r>
              <a:rPr lang="tr-TR" dirty="0" smtClean="0">
                <a:ea typeface="ＭＳ Ｐゴシック" pitchFamily="34" charset="-128"/>
              </a:rPr>
              <a:t>Kendi kendine olumsuz konuşmaları nasıl değiştirebilirsiniz?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315200" cy="990600"/>
          </a:xfrm>
          <a:noFill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SAĞLIKLI BENLİK SAYGISININ FAYDALARI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763"/>
          </a:xfrm>
        </p:spPr>
        <p:txBody>
          <a:bodyPr/>
          <a:lstStyle/>
          <a:p>
            <a:pPr lvl="2" eaLnBrk="1" hangingPunct="1"/>
            <a:endParaRPr lang="tr-TR" sz="2400" dirty="0" smtClean="0"/>
          </a:p>
          <a:p>
            <a:pPr lvl="2" eaLnBrk="1" hangingPunct="1"/>
            <a:r>
              <a:rPr lang="tr-TR" sz="2400" dirty="0" smtClean="0"/>
              <a:t>Yetenekleriniz, becerileriniz, başarılarınız ve kendinizle gurur duymanıza yardımcı olur.</a:t>
            </a:r>
            <a:endParaRPr lang="en-US" sz="2400" dirty="0" smtClean="0">
              <a:ea typeface="ＭＳ Ｐゴシック" pitchFamily="34" charset="-128"/>
            </a:endParaRPr>
          </a:p>
          <a:p>
            <a:pPr lvl="2" eaLnBrk="1" hangingPunct="1"/>
            <a:r>
              <a:rPr lang="tr-TR" sz="2400" dirty="0" smtClean="0">
                <a:ea typeface="ＭＳ Ｐゴシック" pitchFamily="34" charset="-128"/>
              </a:rPr>
              <a:t>Başarısızlıkların geçici olduğunu hissedersiniz.</a:t>
            </a:r>
            <a:endParaRPr lang="en-US" sz="2400" dirty="0" smtClean="0">
              <a:ea typeface="ＭＳ Ｐゴシック" pitchFamily="34" charset="-128"/>
            </a:endParaRPr>
          </a:p>
          <a:p>
            <a:pPr lvl="2" eaLnBrk="1" hangingPunct="1"/>
            <a:r>
              <a:rPr lang="tr-TR" sz="2400" dirty="0" smtClean="0"/>
              <a:t>Zorluklara saldırmak ve bunları aşmak için güven duyarsınız.</a:t>
            </a:r>
          </a:p>
          <a:p>
            <a:pPr lvl="2" eaLnBrk="1" hangingPunct="1"/>
            <a:r>
              <a:rPr lang="tr-TR" sz="2400" dirty="0" smtClean="0"/>
              <a:t>Sonuç ne olursa olsun yeni şeyler denemek için size güven verir.</a:t>
            </a:r>
          </a:p>
          <a:p>
            <a:pPr lvl="2" eaLnBrk="1" hangingPunct="1"/>
            <a:r>
              <a:rPr lang="tr-TR" sz="2400" dirty="0" smtClean="0"/>
              <a:t>Eğer bir şeylerde başarısız olurlarsa kendini hatalı olarak görme.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 bwMode="auto">
          <a:xfrm>
            <a:off x="533400" y="381000"/>
            <a:ext cx="7239000" cy="685801"/>
          </a:xfrm>
          <a:noFill/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sz="3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ＭＳ Ｐゴシック" pitchFamily="34" charset="-128"/>
              </a:rPr>
              <a:t>BENLİK SAYGINIZI GELİŞTİRMEK</a:t>
            </a:r>
            <a:endParaRPr lang="en-US" sz="340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7467600" cy="5486400"/>
          </a:xfrm>
        </p:spPr>
        <p:txBody>
          <a:bodyPr/>
          <a:lstStyle/>
          <a:p>
            <a:r>
              <a:rPr lang="tr-TR" dirty="0" smtClean="0"/>
              <a:t>Benlik saygısını etkileyen birçok şeyi kontrol edebilirsiniz.</a:t>
            </a:r>
            <a:endParaRPr lang="tr-TR" dirty="0" smtClean="0">
              <a:ea typeface="ＭＳ Ｐゴシック" pitchFamily="34" charset="-128"/>
            </a:endParaRPr>
          </a:p>
          <a:p>
            <a:pPr lvl="1"/>
            <a:r>
              <a:rPr lang="tr-TR" sz="2400" dirty="0" smtClean="0"/>
              <a:t>Kendinizi eleştirmekten ya da sizi eleştiren insanlarla vakit geçirmekten kaçının.</a:t>
            </a:r>
          </a:p>
          <a:p>
            <a:pPr lvl="1"/>
            <a:r>
              <a:rPr lang="tr-TR" sz="2400" dirty="0" smtClean="0"/>
              <a:t>Gerçekçi beklentiler oluşturun ve her şeyin mükemmel olmasını beklemeyin.</a:t>
            </a:r>
          </a:p>
          <a:p>
            <a:pPr lvl="1"/>
            <a:r>
              <a:rPr lang="tr-TR" sz="2400" dirty="0" smtClean="0">
                <a:ea typeface="ＭＳ Ｐゴシック" pitchFamily="34" charset="-128"/>
              </a:rPr>
              <a:t>Size saygı duyan ve değer veren arkadaşlar seçin</a:t>
            </a:r>
            <a:r>
              <a:rPr lang="en-US" sz="2400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tr-TR" sz="2400" dirty="0" smtClean="0"/>
              <a:t>Kendiniz hakkında olumlu yönleriniz üzerinde odaklanın</a:t>
            </a:r>
            <a:r>
              <a:rPr lang="en-US" sz="2400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tr-TR" sz="2400" dirty="0" smtClean="0"/>
              <a:t>Kendi kendine olumsuz konuşmalarınızı olumlu ile değiştirin</a:t>
            </a:r>
            <a:r>
              <a:rPr lang="en-US" sz="2400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tr-TR" sz="2400" dirty="0" smtClean="0">
                <a:ea typeface="ＭＳ Ｐゴシック" pitchFamily="34" charset="-128"/>
              </a:rPr>
              <a:t>Mükemmellik yerine başarılı olmak için çalışın.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822325"/>
          </a:xfrm>
          <a:noFill/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sz="3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ＭＳ Ｐゴシック" pitchFamily="34" charset="-128"/>
              </a:rPr>
              <a:t>BENLİK SAYGINIZI GELİŞTİRMEK</a:t>
            </a:r>
            <a:endParaRPr lang="en-US" sz="340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162800" cy="5008563"/>
          </a:xfrm>
        </p:spPr>
        <p:txBody>
          <a:bodyPr/>
          <a:lstStyle/>
          <a:p>
            <a:pPr lvl="1"/>
            <a:r>
              <a:rPr lang="tr-TR" sz="2500" dirty="0" smtClean="0">
                <a:ea typeface="ＭＳ Ｐゴシック" pitchFamily="34" charset="-128"/>
              </a:rPr>
              <a:t>Fırsatları öğrenmede hatalarınızı düşünün.</a:t>
            </a:r>
            <a:endParaRPr lang="en-US" sz="2500" dirty="0" smtClean="0">
              <a:ea typeface="ＭＳ Ｐゴシック" pitchFamily="34" charset="-128"/>
            </a:endParaRPr>
          </a:p>
          <a:p>
            <a:pPr lvl="1"/>
            <a:r>
              <a:rPr lang="tr-TR" sz="2500" dirty="0" smtClean="0"/>
              <a:t>Yeteneklerinizi keşfetmek için yeni etkinlikler deneyin</a:t>
            </a:r>
            <a:r>
              <a:rPr lang="tr-TR" sz="2800" dirty="0" smtClean="0"/>
              <a:t>.</a:t>
            </a:r>
          </a:p>
          <a:p>
            <a:pPr lvl="1"/>
            <a:r>
              <a:rPr lang="tr-TR" sz="2500" dirty="0" smtClean="0"/>
              <a:t>Hedeflerinizi ve onlara ulaşmak için atacağınız adımları yazın</a:t>
            </a:r>
            <a:r>
              <a:rPr lang="tr-TR" sz="2800" dirty="0" smtClean="0"/>
              <a:t>.</a:t>
            </a:r>
          </a:p>
          <a:p>
            <a:pPr lvl="1"/>
            <a:r>
              <a:rPr lang="tr-TR" sz="2500" dirty="0" smtClean="0"/>
              <a:t>Daha enerjik hissetmek için düzenli olarak egzersiz yapın</a:t>
            </a:r>
            <a:r>
              <a:rPr lang="en-US" sz="2500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en-US" sz="2500" dirty="0" err="1" smtClean="0">
                <a:ea typeface="ＭＳ Ｐゴシック" pitchFamily="34" charset="-128"/>
              </a:rPr>
              <a:t>Birine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yardım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etmek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için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tr-TR" sz="2500" dirty="0" err="1" smtClean="0">
                <a:ea typeface="ＭＳ Ｐゴシック" pitchFamily="34" charset="-128"/>
              </a:rPr>
              <a:t>g</a:t>
            </a:r>
            <a:r>
              <a:rPr lang="en-US" sz="2500" dirty="0" err="1" smtClean="0">
                <a:ea typeface="ＭＳ Ｐゴシック" pitchFamily="34" charset="-128"/>
              </a:rPr>
              <a:t>önüllü</a:t>
            </a:r>
            <a:r>
              <a:rPr lang="tr-TR" sz="2500" dirty="0" smtClean="0">
                <a:ea typeface="ＭＳ Ｐゴシック" pitchFamily="34" charset="-128"/>
              </a:rPr>
              <a:t> olun</a:t>
            </a:r>
            <a:r>
              <a:rPr lang="en-US" sz="2500" dirty="0" smtClean="0">
                <a:ea typeface="ＭＳ Ｐゴシック" pitchFamily="34" charset="-128"/>
              </a:rPr>
              <a:t>.</a:t>
            </a:r>
          </a:p>
          <a:p>
            <a:pPr lvl="1"/>
            <a:r>
              <a:rPr lang="tr-TR" sz="2500" dirty="0" smtClean="0">
                <a:ea typeface="ＭＳ Ｐゴシック" pitchFamily="34" charset="-128"/>
              </a:rPr>
              <a:t>D</a:t>
            </a:r>
            <a:r>
              <a:rPr lang="en-US" sz="2500" dirty="0" err="1" smtClean="0">
                <a:ea typeface="ＭＳ Ｐゴシック" pitchFamily="34" charset="-128"/>
              </a:rPr>
              <a:t>eğiştireme</a:t>
            </a:r>
            <a:r>
              <a:rPr lang="tr-TR" sz="2500" dirty="0" err="1" smtClean="0">
                <a:ea typeface="ＭＳ Ｐゴシック" pitchFamily="34" charset="-128"/>
              </a:rPr>
              <a:t>diğiniz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şeyleri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kabul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edin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ve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olabildiğince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değiştir</a:t>
            </a:r>
            <a:r>
              <a:rPr lang="tr-TR" sz="2500" dirty="0" err="1" smtClean="0">
                <a:ea typeface="ＭＳ Ｐゴシック" pitchFamily="34" charset="-128"/>
              </a:rPr>
              <a:t>ebileceğiniz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şeyleri</a:t>
            </a:r>
            <a:r>
              <a:rPr lang="tr-TR" sz="2500" dirty="0" smtClean="0">
                <a:ea typeface="ＭＳ Ｐゴシック" pitchFamily="34" charset="-128"/>
              </a:rPr>
              <a:t>n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üzerinde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enerji</a:t>
            </a:r>
            <a:r>
              <a:rPr lang="tr-TR" sz="2500" dirty="0" err="1" smtClean="0">
                <a:ea typeface="ＭＳ Ｐゴシック" pitchFamily="34" charset="-128"/>
              </a:rPr>
              <a:t>nizi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odakla</a:t>
            </a:r>
            <a:r>
              <a:rPr lang="tr-TR" sz="2500" dirty="0" err="1" smtClean="0">
                <a:ea typeface="ＭＳ Ｐゴシック" pitchFamily="34" charset="-128"/>
              </a:rPr>
              <a:t>yın</a:t>
            </a:r>
            <a:r>
              <a:rPr lang="en-US" sz="2500" dirty="0" smtClean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cap="none" dirty="0" err="1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Öz-Farkındalık</a:t>
            </a:r>
            <a:r>
              <a:rPr lang="en-US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cap="none" dirty="0" err="1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Geliştirilmesi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Amerikalı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psikolog</a:t>
            </a:r>
            <a:r>
              <a:rPr lang="en-US" dirty="0" smtClean="0">
                <a:ea typeface="ＭＳ Ｐゴシック" pitchFamily="34" charset="-128"/>
              </a:rPr>
              <a:t> Abraham Maslow </a:t>
            </a:r>
            <a:r>
              <a:rPr lang="en-US" dirty="0" err="1" smtClean="0">
                <a:ea typeface="ＭＳ Ｐゴシック" pitchFamily="34" charset="-128"/>
              </a:rPr>
              <a:t>insan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gelişimini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ve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motivasyonunu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açıklayan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bir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teori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oluşturdu</a:t>
            </a:r>
            <a:r>
              <a:rPr lang="en-US" dirty="0" smtClean="0">
                <a:ea typeface="ＭＳ Ｐゴシック" pitchFamily="34" charset="-128"/>
              </a:rPr>
              <a:t>.</a:t>
            </a:r>
            <a:endParaRPr lang="tr-TR" dirty="0" smtClean="0">
              <a:ea typeface="ＭＳ Ｐゴシック" pitchFamily="34" charset="-128"/>
            </a:endParaRPr>
          </a:p>
          <a:p>
            <a:pPr>
              <a:buNone/>
            </a:pPr>
            <a:endParaRPr lang="tr-TR" dirty="0" smtClean="0">
              <a:ea typeface="ＭＳ Ｐゴシック" pitchFamily="34" charset="-128"/>
            </a:endParaRPr>
          </a:p>
          <a:p>
            <a:r>
              <a:rPr lang="en-US" b="1" u="sng" dirty="0" smtClean="0">
                <a:solidFill>
                  <a:schemeClr val="tx2"/>
                </a:solidFill>
                <a:ea typeface="ＭＳ Ｐゴシック" pitchFamily="34" charset="-128"/>
              </a:rPr>
              <a:t>Maslow</a:t>
            </a:r>
            <a:r>
              <a:rPr lang="en-US" altLang="en-US" b="1" u="sng" dirty="0" smtClean="0">
                <a:solidFill>
                  <a:schemeClr val="tx2"/>
                </a:solidFill>
                <a:ea typeface="ＭＳ Ｐゴシック" pitchFamily="34" charset="-128"/>
              </a:rPr>
              <a:t>’</a:t>
            </a:r>
            <a:r>
              <a:rPr lang="tr-TR" altLang="en-US" b="1" u="sng" dirty="0" smtClean="0">
                <a:solidFill>
                  <a:schemeClr val="tx2"/>
                </a:solidFill>
                <a:ea typeface="ＭＳ Ｐゴシック" pitchFamily="34" charset="-128"/>
              </a:rPr>
              <a:t>un </a:t>
            </a:r>
            <a:r>
              <a:rPr lang="tr-TR" b="1" u="sng" dirty="0" smtClean="0">
                <a:solidFill>
                  <a:schemeClr val="tx2"/>
                </a:solidFill>
                <a:ea typeface="ＭＳ Ｐゴシック" pitchFamily="34" charset="-128"/>
              </a:rPr>
              <a:t>İhtiyaç hiyerarşisi:</a:t>
            </a:r>
            <a:endParaRPr lang="en-US" b="1" u="sng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lvl="1"/>
            <a:r>
              <a:rPr lang="en-US" sz="2400" dirty="0" err="1" smtClean="0">
                <a:ea typeface="ＭＳ Ｐゴシック" pitchFamily="34" charset="-128"/>
              </a:rPr>
              <a:t>İnsan</a:t>
            </a:r>
            <a:r>
              <a:rPr lang="tr-TR" sz="2400" dirty="0" err="1" smtClean="0">
                <a:ea typeface="ＭＳ Ｐゴシック" pitchFamily="34" charset="-128"/>
              </a:rPr>
              <a:t>ın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büyüme</a:t>
            </a:r>
            <a:r>
              <a:rPr lang="tr-TR" sz="2400" dirty="0" smtClean="0">
                <a:ea typeface="ＭＳ Ｐゴシック" pitchFamily="34" charset="-128"/>
              </a:rPr>
              <a:t>si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ve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gelişme</a:t>
            </a:r>
            <a:r>
              <a:rPr lang="tr-TR" sz="2400" dirty="0" smtClean="0">
                <a:ea typeface="ＭＳ Ｐゴシック" pitchFamily="34" charset="-128"/>
              </a:rPr>
              <a:t>si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için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gerekli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olan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ihtiyaçların</a:t>
            </a:r>
            <a:r>
              <a:rPr lang="tr-TR" sz="2400" dirty="0" smtClean="0">
                <a:ea typeface="ＭＳ Ｐゴシック" pitchFamily="34" charset="-128"/>
              </a:rPr>
              <a:t>ı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bir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liste</a:t>
            </a:r>
            <a:r>
              <a:rPr lang="tr-TR" sz="2400" dirty="0" smtClean="0">
                <a:ea typeface="ＭＳ Ｐゴシック" pitchFamily="34" charset="-128"/>
              </a:rPr>
              <a:t>de </a:t>
            </a:r>
            <a:r>
              <a:rPr lang="tr-TR" sz="2400" dirty="0" smtClean="0">
                <a:ea typeface="ＭＳ Ｐゴシック" pitchFamily="34" charset="-128"/>
              </a:rPr>
              <a:t>sıralayarak</a:t>
            </a:r>
            <a:r>
              <a:rPr lang="en-US" sz="2400" dirty="0" smtClean="0">
                <a:ea typeface="ＭＳ Ｐゴシック" pitchFamily="34" charset="-128"/>
              </a:rPr>
              <a:t>,</a:t>
            </a:r>
            <a:r>
              <a:rPr lang="tr-TR" sz="2400" dirty="0" smtClean="0"/>
              <a:t> </a:t>
            </a:r>
            <a:r>
              <a:rPr lang="tr-TR" sz="2400" dirty="0" smtClean="0"/>
              <a:t>başlangıçta temel ihtiyaçlardan, en yüksek potansiyel için gerekli ihtiyaca doğru artan bir </a:t>
            </a:r>
            <a:r>
              <a:rPr lang="tr-TR" sz="2400" dirty="0" smtClean="0"/>
              <a:t>sıralamada </a:t>
            </a:r>
            <a:r>
              <a:rPr lang="tr-TR" sz="2400" dirty="0" smtClean="0"/>
              <a:t>sundu.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6699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tr-TR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İhtiyaçların Hiyerarşisi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grpSp>
        <p:nvGrpSpPr>
          <p:cNvPr id="20483" name="Group 5"/>
          <p:cNvGrpSpPr>
            <a:grpSpLocks noGrp="1" noChangeAspect="1"/>
          </p:cNvGrpSpPr>
          <p:nvPr>
            <p:ph idx="1"/>
          </p:nvPr>
        </p:nvGrpSpPr>
        <p:grpSpPr bwMode="auto">
          <a:xfrm>
            <a:off x="0" y="609600"/>
            <a:ext cx="8229600" cy="6245225"/>
            <a:chOff x="600" y="385"/>
            <a:chExt cx="4736" cy="3430"/>
          </a:xfrm>
        </p:grpSpPr>
        <p:sp>
          <p:nvSpPr>
            <p:cNvPr id="20484" name="AutoShape 4"/>
            <p:cNvSpPr>
              <a:spLocks noChangeAspect="1" noChangeArrowheads="1" noTextEdit="1"/>
            </p:cNvSpPr>
            <p:nvPr/>
          </p:nvSpPr>
          <p:spPr bwMode="auto">
            <a:xfrm>
              <a:off x="600" y="385"/>
              <a:ext cx="4736" cy="3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485" name="_s57350"/>
            <p:cNvSpPr>
              <a:spLocks noChangeArrowheads="1"/>
            </p:cNvSpPr>
            <p:nvPr/>
          </p:nvSpPr>
          <p:spPr bwMode="auto">
            <a:xfrm flipV="1">
              <a:off x="2694" y="915"/>
              <a:ext cx="548" cy="4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13 w 21600"/>
                <a:gd name="T13" fmla="*/ 7200 h 21600"/>
                <a:gd name="T14" fmla="*/ 14387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/>
              <a:r>
                <a:rPr lang="tr-TR" sz="2000" b="1" dirty="0" smtClean="0"/>
                <a:t>5.Seviye</a:t>
              </a:r>
              <a:r>
                <a:rPr lang="en-US" sz="2000" b="1" dirty="0" smtClean="0"/>
                <a:t>:</a:t>
              </a:r>
              <a:endParaRPr lang="en-US" sz="2000" b="1" dirty="0"/>
            </a:p>
            <a:p>
              <a:pPr algn="ctr"/>
              <a:r>
                <a:rPr lang="en-US" sz="2000" b="1" dirty="0" err="1" smtClean="0"/>
                <a:t>Kendini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gerçekleştirme</a:t>
              </a:r>
              <a:endParaRPr lang="en-US" sz="2000" b="1" dirty="0"/>
            </a:p>
          </p:txBody>
        </p:sp>
        <p:sp>
          <p:nvSpPr>
            <p:cNvPr id="20486" name="_s57354"/>
            <p:cNvSpPr>
              <a:spLocks noChangeArrowheads="1"/>
            </p:cNvSpPr>
            <p:nvPr/>
          </p:nvSpPr>
          <p:spPr bwMode="auto">
            <a:xfrm flipV="1">
              <a:off x="2421" y="1389"/>
              <a:ext cx="1094" cy="4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11 h 21600"/>
                <a:gd name="T14" fmla="*/ 17098 w 21600"/>
                <a:gd name="T15" fmla="*/ 170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/>
              <a:r>
                <a:rPr lang="tr-TR" sz="2400" b="1" dirty="0" smtClean="0"/>
                <a:t>4.Seviye</a:t>
              </a:r>
              <a:r>
                <a:rPr lang="en-US" sz="2400" b="1" dirty="0" smtClean="0"/>
                <a:t>: </a:t>
              </a:r>
              <a:endParaRPr lang="en-US" sz="2400" b="1" dirty="0"/>
            </a:p>
            <a:p>
              <a:pPr algn="ctr"/>
              <a:r>
                <a:rPr lang="tr-TR" sz="2400" b="1" dirty="0" smtClean="0"/>
                <a:t>Takdir edilme duygusu</a:t>
              </a:r>
              <a:endParaRPr lang="en-US" sz="2400" b="1" dirty="0"/>
            </a:p>
          </p:txBody>
        </p:sp>
        <p:sp>
          <p:nvSpPr>
            <p:cNvPr id="20487" name="_s57355"/>
            <p:cNvSpPr>
              <a:spLocks noChangeArrowheads="1"/>
            </p:cNvSpPr>
            <p:nvPr/>
          </p:nvSpPr>
          <p:spPr bwMode="auto">
            <a:xfrm flipV="1">
              <a:off x="2147" y="1863"/>
              <a:ext cx="1642" cy="4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04 w 21600"/>
                <a:gd name="T13" fmla="*/ 3600 h 21600"/>
                <a:gd name="T14" fmla="*/ 17996 w 21600"/>
                <a:gd name="T15" fmla="*/ 180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/>
              <a:r>
                <a:rPr lang="tr-TR" sz="2600" b="1" dirty="0" smtClean="0"/>
                <a:t>3.Seviye</a:t>
              </a:r>
              <a:r>
                <a:rPr lang="en-US" sz="2400" b="1" dirty="0" smtClean="0"/>
                <a:t>:</a:t>
              </a:r>
              <a:endParaRPr lang="en-US" sz="2400" b="1" dirty="0"/>
            </a:p>
            <a:p>
              <a:pPr algn="ctr"/>
              <a:r>
                <a:rPr lang="tr-TR" sz="2600" b="1" dirty="0" smtClean="0"/>
                <a:t>Aidiyet</a:t>
              </a:r>
              <a:endParaRPr lang="en-US" sz="2600" b="1" dirty="0"/>
            </a:p>
          </p:txBody>
        </p:sp>
        <p:sp>
          <p:nvSpPr>
            <p:cNvPr id="20488" name="_s57351"/>
            <p:cNvSpPr>
              <a:spLocks noChangeArrowheads="1"/>
            </p:cNvSpPr>
            <p:nvPr/>
          </p:nvSpPr>
          <p:spPr bwMode="auto">
            <a:xfrm flipV="1">
              <a:off x="1874" y="2337"/>
              <a:ext cx="2188" cy="4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49 w 21600"/>
                <a:gd name="T13" fmla="*/ 3144 h 21600"/>
                <a:gd name="T14" fmla="*/ 18451 w 21600"/>
                <a:gd name="T15" fmla="*/ 184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/>
              <a:r>
                <a:rPr lang="tr-TR" sz="2800" b="1" dirty="0" smtClean="0"/>
                <a:t>2.Seviye: Güvenlik</a:t>
              </a:r>
              <a:endParaRPr lang="en-US" sz="2800" b="1" dirty="0"/>
            </a:p>
          </p:txBody>
        </p:sp>
        <p:sp>
          <p:nvSpPr>
            <p:cNvPr id="20489" name="_s57352"/>
            <p:cNvSpPr>
              <a:spLocks noChangeArrowheads="1"/>
            </p:cNvSpPr>
            <p:nvPr/>
          </p:nvSpPr>
          <p:spPr bwMode="auto">
            <a:xfrm flipV="1">
              <a:off x="1600" y="2811"/>
              <a:ext cx="2736" cy="47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82 w 21600"/>
                <a:gd name="T13" fmla="*/ 2877 h 21600"/>
                <a:gd name="T14" fmla="*/ 18718 w 21600"/>
                <a:gd name="T15" fmla="*/ 1872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" y="21600"/>
                  </a:lnTo>
                  <a:lnTo>
                    <a:pt x="1944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/>
            <a:p>
              <a:pPr algn="ctr"/>
              <a:r>
                <a:rPr lang="tr-TR" sz="3000" b="1" dirty="0" smtClean="0"/>
                <a:t>1.Seviye: Fiziksel İhtiyaçlar</a:t>
              </a:r>
              <a:endParaRPr lang="en-US" sz="3000" b="1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9747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tr-TR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Fiziksel İhtiyaçlar - 1.Seviye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9395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>
                <a:ea typeface="ＭＳ Ｐゴシック" pitchFamily="34" charset="-128"/>
              </a:rPr>
              <a:t>Açlık</a:t>
            </a:r>
            <a:r>
              <a:rPr lang="en-US" sz="2800" dirty="0" smtClean="0">
                <a:ea typeface="ＭＳ Ｐゴシック" pitchFamily="34" charset="-128"/>
              </a:rPr>
              <a:t>, </a:t>
            </a:r>
            <a:r>
              <a:rPr lang="en-US" sz="2800" dirty="0" err="1" smtClean="0">
                <a:ea typeface="ＭＳ Ｐゴシック" pitchFamily="34" charset="-128"/>
              </a:rPr>
              <a:t>susuzluk</a:t>
            </a:r>
            <a:r>
              <a:rPr lang="en-US" sz="2800" dirty="0" smtClean="0">
                <a:ea typeface="ＭＳ Ｐゴシック" pitchFamily="34" charset="-128"/>
              </a:rPr>
              <a:t>, </a:t>
            </a:r>
            <a:r>
              <a:rPr lang="en-US" sz="2800" dirty="0" err="1" smtClean="0">
                <a:ea typeface="ＭＳ Ｐゴシック" pitchFamily="34" charset="-128"/>
              </a:rPr>
              <a:t>uyku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ve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barınma</a:t>
            </a:r>
            <a:r>
              <a:rPr lang="tr-TR" sz="2800" dirty="0" smtClean="0">
                <a:ea typeface="ＭＳ Ｐゴシック" pitchFamily="34" charset="-128"/>
              </a:rPr>
              <a:t> gibi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hayatın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temel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ihtiyaçlarını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karşılamak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gerekiyor</a:t>
            </a:r>
            <a:r>
              <a:rPr lang="en-US" sz="2800" dirty="0" smtClean="0">
                <a:ea typeface="ＭＳ Ｐゴシック" pitchFamily="34" charset="-128"/>
              </a:rPr>
              <a:t>.</a:t>
            </a:r>
            <a:endParaRPr lang="tr-TR" sz="2800" dirty="0" smtClean="0">
              <a:ea typeface="ＭＳ Ｐゴシック" pitchFamily="34" charset="-128"/>
            </a:endParaRPr>
          </a:p>
          <a:p>
            <a:r>
              <a:rPr lang="tr-TR" sz="2800" dirty="0" smtClean="0"/>
              <a:t>Bu ihtiyaçlar karşılandıktan sonra bir sonraki seviyedeki ihtiyaçları karşılamak için ilgili oluyoruz.</a:t>
            </a:r>
          </a:p>
          <a:p>
            <a:pPr>
              <a:buNone/>
            </a:pPr>
            <a:r>
              <a:rPr lang="tr-TR" sz="2800" dirty="0" smtClean="0"/>
              <a:t>   </a:t>
            </a:r>
            <a:endParaRPr lang="en-US" sz="2800" dirty="0" smtClean="0">
              <a:ea typeface="ＭＳ Ｐゴシック" pitchFamily="34" charset="-128"/>
            </a:endParaRPr>
          </a:p>
        </p:txBody>
      </p:sp>
      <p:pic>
        <p:nvPicPr>
          <p:cNvPr id="59396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038600"/>
            <a:ext cx="2965450" cy="245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8985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tr-TR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Güvenlik </a:t>
            </a:r>
            <a:r>
              <a:rPr lang="tr-TR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İhtiyacı – 2.Seviye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Tehlikelere karşı güvende olma </a:t>
            </a:r>
            <a:r>
              <a:rPr lang="tr-TR" dirty="0" smtClean="0"/>
              <a:t>ihtiyacı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err="1" smtClean="0">
                <a:ea typeface="ＭＳ Ｐゴシック" pitchFamily="34" charset="-128"/>
              </a:rPr>
              <a:t>Güvenlik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ihtiyaçları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şunlardır</a:t>
            </a:r>
            <a:r>
              <a:rPr lang="en-US" dirty="0" smtClean="0">
                <a:ea typeface="ＭＳ Ｐゴシック" pitchFamily="34" charset="-128"/>
              </a:rPr>
              <a:t> :</a:t>
            </a:r>
            <a:endParaRPr lang="tr-TR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Koruma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Güvenlik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tr-TR" dirty="0" smtClean="0">
                <a:ea typeface="ＭＳ Ｐゴシック" pitchFamily="34" charset="-128"/>
              </a:rPr>
              <a:t>Düzen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Kanun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Sınırlar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tr-TR" dirty="0" smtClean="0">
                <a:ea typeface="ＭＳ Ｐゴシック" pitchFamily="34" charset="-128"/>
              </a:rPr>
              <a:t>Süreklilik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590800"/>
            <a:ext cx="3657600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8985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tr-TR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Aidiyet – 3.Seviye 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56163"/>
          </a:xfrm>
        </p:spPr>
        <p:txBody>
          <a:bodyPr/>
          <a:lstStyle/>
          <a:p>
            <a:r>
              <a:rPr lang="tr-TR" dirty="0" smtClean="0"/>
              <a:t>Temel ve güvenlik ihtiyaçlarınız karşılandıktan sonra aidiyet ve sevilme ihtiyacını karşılamak için ilgili olursunuz.</a:t>
            </a:r>
          </a:p>
          <a:p>
            <a:r>
              <a:rPr lang="tr-TR" dirty="0" smtClean="0"/>
              <a:t>Sahip ya da bir parçası olmak şunlardır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tr-TR" dirty="0" smtClean="0"/>
              <a:t>Aile </a:t>
            </a:r>
          </a:p>
          <a:p>
            <a:pPr lvl="1"/>
            <a:r>
              <a:rPr lang="tr-TR" dirty="0" smtClean="0"/>
              <a:t>Sevgi </a:t>
            </a:r>
          </a:p>
          <a:p>
            <a:pPr lvl="1"/>
            <a:r>
              <a:rPr lang="tr-TR" dirty="0" smtClean="0"/>
              <a:t>İlişkiler </a:t>
            </a:r>
          </a:p>
          <a:p>
            <a:pPr lvl="1"/>
            <a:r>
              <a:rPr lang="tr-TR" dirty="0" smtClean="0"/>
              <a:t>Çalışma grupları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733800"/>
            <a:ext cx="3657600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8223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tr-TR" sz="3400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Takdir Edilme Duygusu – 4.Seviye</a:t>
            </a:r>
            <a:endParaRPr lang="en-US" sz="3400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 dirty="0" err="1" smtClean="0">
                <a:ea typeface="ＭＳ Ｐゴシック" pitchFamily="34" charset="-128"/>
              </a:rPr>
              <a:t>U</a:t>
            </a:r>
            <a:r>
              <a:rPr lang="en-US" sz="2800" dirty="0" err="1" smtClean="0">
                <a:ea typeface="ＭＳ Ｐゴシック" pitchFamily="34" charset="-128"/>
              </a:rPr>
              <a:t>laşmak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tr-TR" sz="2800" dirty="0" smtClean="0">
                <a:ea typeface="ＭＳ Ｐゴシック" pitchFamily="34" charset="-128"/>
              </a:rPr>
              <a:t>g</a:t>
            </a:r>
            <a:r>
              <a:rPr lang="en-US" sz="2800" dirty="0" err="1" smtClean="0">
                <a:ea typeface="ＭＳ Ｐゴシック" pitchFamily="34" charset="-128"/>
              </a:rPr>
              <a:t>erek</a:t>
            </a:r>
            <a:r>
              <a:rPr lang="tr-TR" sz="2800" dirty="0" smtClean="0">
                <a:ea typeface="ＭＳ Ｐゴシック" pitchFamily="34" charset="-128"/>
              </a:rPr>
              <a:t>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ve</a:t>
            </a:r>
            <a:r>
              <a:rPr lang="en-US" sz="2800" dirty="0" smtClean="0">
                <a:ea typeface="ＭＳ Ｐゴシック" pitchFamily="34" charset="-128"/>
              </a:rPr>
              <a:t>/</a:t>
            </a:r>
            <a:r>
              <a:rPr lang="en-US" sz="2800" dirty="0" err="1" smtClean="0">
                <a:ea typeface="ＭＳ Ｐゴシック" pitchFamily="34" charset="-128"/>
              </a:rPr>
              <a:t>veya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kabul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edilmesi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gerekir</a:t>
            </a:r>
            <a:endParaRPr lang="en-US" sz="2800" dirty="0" smtClean="0">
              <a:ea typeface="ＭＳ Ｐゴシック" pitchFamily="34" charset="-128"/>
            </a:endParaRPr>
          </a:p>
          <a:p>
            <a:pPr lvl="1"/>
            <a:r>
              <a:rPr lang="en-US" sz="2800" dirty="0" err="1" smtClean="0">
                <a:ea typeface="ＭＳ Ｐゴシック" pitchFamily="34" charset="-128"/>
              </a:rPr>
              <a:t>Başarı</a:t>
            </a:r>
            <a:endParaRPr lang="en-US" sz="2800" dirty="0" smtClean="0">
              <a:ea typeface="ＭＳ Ｐゴシック" pitchFamily="34" charset="-128"/>
            </a:endParaRPr>
          </a:p>
          <a:p>
            <a:pPr lvl="1"/>
            <a:r>
              <a:rPr lang="tr-TR" sz="2800" dirty="0" err="1" smtClean="0">
                <a:ea typeface="ＭＳ Ｐゴシック" pitchFamily="34" charset="-128"/>
              </a:rPr>
              <a:t>S</a:t>
            </a:r>
            <a:r>
              <a:rPr lang="en-US" sz="2800" dirty="0" err="1" smtClean="0">
                <a:ea typeface="ＭＳ Ｐゴシック" pitchFamily="34" charset="-128"/>
              </a:rPr>
              <a:t>tatü</a:t>
            </a:r>
            <a:endParaRPr lang="en-US" sz="2800" dirty="0" smtClean="0">
              <a:ea typeface="ＭＳ Ｐゴシック" pitchFamily="34" charset="-128"/>
            </a:endParaRPr>
          </a:p>
          <a:p>
            <a:pPr lvl="1"/>
            <a:r>
              <a:rPr lang="tr-TR" sz="2800" dirty="0" err="1" smtClean="0">
                <a:ea typeface="ＭＳ Ｐゴシック" pitchFamily="34" charset="-128"/>
              </a:rPr>
              <a:t>S</a:t>
            </a:r>
            <a:r>
              <a:rPr lang="en-US" sz="2800" dirty="0" err="1" smtClean="0">
                <a:ea typeface="ＭＳ Ｐゴシック" pitchFamily="34" charset="-128"/>
              </a:rPr>
              <a:t>orumluluk</a:t>
            </a:r>
            <a:endParaRPr lang="en-US" sz="2800" dirty="0" smtClean="0">
              <a:ea typeface="ＭＳ Ｐゴシック" pitchFamily="34" charset="-128"/>
            </a:endParaRPr>
          </a:p>
          <a:p>
            <a:pPr lvl="1"/>
            <a:r>
              <a:rPr lang="tr-TR" sz="2800" dirty="0" err="1" smtClean="0">
                <a:ea typeface="ＭＳ Ｐゴシック" pitchFamily="34" charset="-128"/>
              </a:rPr>
              <a:t>İ</a:t>
            </a:r>
            <a:r>
              <a:rPr lang="en-US" sz="2800" dirty="0" err="1" smtClean="0">
                <a:ea typeface="ＭＳ Ｐゴシック" pitchFamily="34" charset="-128"/>
              </a:rPr>
              <a:t>tibar</a:t>
            </a:r>
            <a:endParaRPr lang="en-US" sz="2800" dirty="0" smtClean="0">
              <a:ea typeface="ＭＳ Ｐゴシック" pitchFamily="34" charset="-128"/>
            </a:endParaRPr>
          </a:p>
        </p:txBody>
      </p:sp>
      <p:pic>
        <p:nvPicPr>
          <p:cNvPr id="24580" name="Picture 1" descr="7459092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819400"/>
            <a:ext cx="199072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9753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ZİHİNSEL VE RUHSAL SAĞLIK NEDİR?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932363"/>
          </a:xfrm>
        </p:spPr>
        <p:txBody>
          <a:bodyPr/>
          <a:lstStyle/>
          <a:p>
            <a:pPr lvl="1" eaLnBrk="1" hangingPunct="1"/>
            <a:r>
              <a:rPr lang="tr-TR" sz="2900" dirty="0" err="1" smtClean="0">
                <a:ea typeface="ＭＳ Ｐゴシック" pitchFamily="34" charset="-128"/>
              </a:rPr>
              <a:t>Kendizi</a:t>
            </a:r>
            <a:r>
              <a:rPr lang="tr-TR" sz="2900" dirty="0" smtClean="0">
                <a:ea typeface="ＭＳ Ｐゴシック" pitchFamily="34" charset="-128"/>
              </a:rPr>
              <a:t> pozitif bir yolda görüyor musunuz?</a:t>
            </a:r>
            <a:endParaRPr lang="en-US" sz="29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900" dirty="0" smtClean="0">
                <a:ea typeface="ＭＳ Ｐゴシック" pitchFamily="34" charset="-128"/>
              </a:rPr>
              <a:t>Zorluklar ve aksiliklerin üstesinden gelebiliyor musunuz?</a:t>
            </a:r>
            <a:endParaRPr lang="en-US" sz="29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900" dirty="0" smtClean="0"/>
              <a:t>Bu sorulara evet demek için güçlü olmak zihinsel ve duygusal sağlığın bir işaretidir.</a:t>
            </a:r>
          </a:p>
          <a:p>
            <a:pPr lvl="1" eaLnBrk="1" hangingPunct="1"/>
            <a:r>
              <a:rPr lang="tr-TR" sz="2900" dirty="0" smtClean="0"/>
              <a:t>Gençlerin günlük olarak karşılaşabileceği zorluklara/aksiliklere verecekleri örnekler nelerdir?</a:t>
            </a:r>
            <a:endParaRPr lang="en-US" sz="29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822325"/>
          </a:xfrm>
          <a:noFill/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cap="none" dirty="0" err="1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Kendini</a:t>
            </a:r>
            <a:r>
              <a:rPr lang="en-US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cap="none" dirty="0" err="1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Gerçekleştirme</a:t>
            </a:r>
            <a:r>
              <a:rPr lang="en-US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 –</a:t>
            </a:r>
            <a:r>
              <a:rPr lang="tr-TR" cap="none" dirty="0" smtClean="0">
                <a:ln>
                  <a:noFill/>
                </a:ln>
                <a:solidFill>
                  <a:schemeClr val="tx1"/>
                </a:solidFill>
                <a:ea typeface="ＭＳ Ｐゴシック" pitchFamily="34" charset="-128"/>
              </a:rPr>
              <a:t>5.Seviye</a:t>
            </a:r>
            <a:endParaRPr lang="en-US" cap="none" dirty="0" smtClean="0">
              <a:ln>
                <a:noFill/>
              </a:ln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457200" y="1609724"/>
            <a:ext cx="7239000" cy="5095875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chemeClr val="tx2"/>
                </a:solidFill>
                <a:ea typeface="ＭＳ Ｐゴシック" pitchFamily="34" charset="-128"/>
              </a:rPr>
              <a:t>Kendini</a:t>
            </a:r>
            <a:r>
              <a:rPr lang="en-US" sz="2800" b="1" u="sng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ea typeface="ＭＳ Ｐゴシック" pitchFamily="34" charset="-128"/>
              </a:rPr>
              <a:t>Gerçekleştirme</a:t>
            </a:r>
            <a:r>
              <a:rPr lang="en-US" sz="2800" dirty="0" smtClean="0">
                <a:ea typeface="ＭＳ Ｐゴシック" pitchFamily="34" charset="-128"/>
              </a:rPr>
              <a:t>– </a:t>
            </a:r>
            <a:r>
              <a:rPr lang="tr-TR" sz="2800" dirty="0" smtClean="0"/>
              <a:t>en iyi olmak için gayret etmek.</a:t>
            </a:r>
            <a:endParaRPr lang="en-US" sz="2800" dirty="0" smtClean="0">
              <a:ea typeface="ＭＳ Ｐゴシック" pitchFamily="34" charset="-128"/>
            </a:endParaRPr>
          </a:p>
          <a:p>
            <a:pPr lvl="1"/>
            <a:r>
              <a:rPr lang="tr-TR" sz="2400" dirty="0" smtClean="0"/>
              <a:t>Kişisel gelişim </a:t>
            </a:r>
          </a:p>
          <a:p>
            <a:pPr lvl="1"/>
            <a:r>
              <a:rPr lang="tr-TR" sz="2400" dirty="0" smtClean="0"/>
              <a:t>Tamamlama</a:t>
            </a:r>
          </a:p>
          <a:p>
            <a:r>
              <a:rPr lang="tr-TR" sz="2800" dirty="0" smtClean="0"/>
              <a:t>Potansiyelinize ulaşmak ve bir ömür boyu yapmak için devam eden bir şeydir.</a:t>
            </a:r>
            <a:endParaRPr lang="en-US" sz="2800" dirty="0" smtClean="0">
              <a:ea typeface="ＭＳ Ｐゴシック" pitchFamily="34" charset="-128"/>
            </a:endParaRP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267200"/>
            <a:ext cx="16033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7620000" cy="7620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ZİHİNSEL VE RUHSAL SAĞLIK NEDİR?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ea typeface="ＭＳ Ｐゴシック" pitchFamily="34" charset="-128"/>
              </a:rPr>
              <a:t>Her gün etkili çalışmanız zihinsel ve ruhsal sağlığınıza yardımcı olur.</a:t>
            </a:r>
          </a:p>
          <a:p>
            <a:pPr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tr-TR" sz="3200" b="1" u="sng" dirty="0" smtClean="0"/>
              <a:t>Tanımı</a:t>
            </a:r>
            <a:r>
              <a:rPr lang="tr-TR" sz="3200" dirty="0" smtClean="0"/>
              <a:t> – Kendini ve başkalarını kabul etme, duygularını ifade edip yönetebilme ve hayatta karşılaştığın istek ve sorunlarla başa </a:t>
            </a:r>
            <a:r>
              <a:rPr lang="tr-TR" sz="3200" dirty="0" smtClean="0"/>
              <a:t>çıkabilme </a:t>
            </a:r>
            <a:r>
              <a:rPr lang="tr-TR" sz="3200" dirty="0" smtClean="0"/>
              <a:t>yeteneğidir.</a:t>
            </a:r>
            <a:endParaRPr lang="en-US" sz="3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7778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ZİHİNSEL VE RUH SAĞLIĞIN ÖNEMİ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696200" cy="5105400"/>
          </a:xfrm>
        </p:spPr>
        <p:txBody>
          <a:bodyPr/>
          <a:lstStyle/>
          <a:p>
            <a:pPr eaLnBrk="1" hangingPunct="1"/>
            <a:r>
              <a:rPr lang="tr-TR" sz="3200" dirty="0" smtClean="0">
                <a:ea typeface="ＭＳ Ｐゴシック" pitchFamily="34" charset="-128"/>
              </a:rPr>
              <a:t>Neden zihinsel </a:t>
            </a:r>
            <a:r>
              <a:rPr lang="tr-TR" sz="3200" dirty="0" smtClean="0">
                <a:ea typeface="ＭＳ Ｐゴシック" pitchFamily="34" charset="-128"/>
              </a:rPr>
              <a:t>ve ruh sağlığınızın iyi olmasının </a:t>
            </a:r>
            <a:r>
              <a:rPr lang="tr-TR" sz="3200" dirty="0" smtClean="0">
                <a:ea typeface="ＭＳ Ｐゴシック" pitchFamily="34" charset="-128"/>
              </a:rPr>
              <a:t>önemli </a:t>
            </a:r>
            <a:r>
              <a:rPr lang="tr-TR" sz="3200" dirty="0" smtClean="0">
                <a:ea typeface="ＭＳ Ｐゴシック" pitchFamily="34" charset="-128"/>
              </a:rPr>
              <a:t>olduğunu düşünüyorsunuz?</a:t>
            </a:r>
            <a:endParaRPr lang="en-US" sz="32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600" dirty="0" smtClean="0">
                <a:ea typeface="ＭＳ Ｐゴシック" pitchFamily="34" charset="-128"/>
              </a:rPr>
              <a:t>Genellikle mutlu ve hayattan zevk alan bir kişi olur</a:t>
            </a:r>
            <a:endParaRPr lang="en-US" sz="26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600" dirty="0" err="1" smtClean="0">
                <a:ea typeface="ＭＳ Ｐゴシック" pitchFamily="34" charset="-128"/>
              </a:rPr>
              <a:t>Daha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özgüvenli</a:t>
            </a:r>
            <a:r>
              <a:rPr lang="tr-TR" sz="2600" dirty="0" smtClean="0">
                <a:ea typeface="ＭＳ Ｐゴシック" pitchFamily="34" charset="-128"/>
              </a:rPr>
              <a:t> olur</a:t>
            </a:r>
            <a:endParaRPr lang="tr-TR" sz="26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600" dirty="0" smtClean="0">
                <a:ea typeface="ＭＳ Ｐゴシック" pitchFamily="34" charset="-128"/>
              </a:rPr>
              <a:t>Başkaları ile rahat olur</a:t>
            </a:r>
            <a:endParaRPr lang="en-US" sz="26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600" dirty="0" smtClean="0"/>
              <a:t>Esnek olur, duyguları ve olaylardan geniş bir yelpaze ile başa çıkar</a:t>
            </a:r>
          </a:p>
          <a:p>
            <a:pPr lvl="1" eaLnBrk="1" hangingPunct="1"/>
            <a:r>
              <a:rPr lang="tr-TR" sz="2800" dirty="0" smtClean="0"/>
              <a:t>Sağlığın diğer alanlarını da (fiziksel sağlık ve aile sosyal sağlık)etkiler</a:t>
            </a:r>
            <a:endParaRPr lang="en-US" sz="2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76962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ZİHİNSEL VE RUHSAL SAĞLIĞIN ÖZELLİKLERİ</a:t>
            </a:r>
            <a:endParaRPr lang="en-US" sz="3400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391400" cy="4856163"/>
          </a:xfrm>
        </p:spPr>
        <p:txBody>
          <a:bodyPr/>
          <a:lstStyle/>
          <a:p>
            <a:pPr eaLnBrk="1" hangingPunct="1"/>
            <a:r>
              <a:rPr lang="tr-TR" sz="3600" dirty="0" smtClean="0">
                <a:ea typeface="ＭＳ Ｐゴシック" pitchFamily="34" charset="-128"/>
              </a:rPr>
              <a:t>Zihinsel ve ruhsal sağlığınızın iyi olduğunu nasıl anlarsınız?</a:t>
            </a:r>
          </a:p>
          <a:p>
            <a:pPr eaLnBrk="1" hangingPunct="1">
              <a:buNone/>
            </a:pPr>
            <a:endParaRPr lang="en-US" sz="3600" dirty="0" smtClean="0">
              <a:ea typeface="ＭＳ Ｐゴシック" pitchFamily="34" charset="-128"/>
            </a:endParaRPr>
          </a:p>
          <a:p>
            <a:pPr eaLnBrk="1" hangingPunct="1"/>
            <a:r>
              <a:rPr lang="tr-TR" sz="3600" dirty="0" smtClean="0"/>
              <a:t>Zihinsel/ruhsal sağlığı </a:t>
            </a:r>
            <a:r>
              <a:rPr lang="tr-TR" sz="3600" dirty="0" smtClean="0"/>
              <a:t>iyi olan birinin sahip olduğu özellikler neler olabilir?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5438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ZİHİNSEL VE RUHSAL SAĞLIĞIN ÖZELLİKLERİ</a:t>
            </a:r>
            <a:endParaRPr lang="en-US" sz="3400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20000" cy="4846638"/>
          </a:xfrm>
        </p:spPr>
        <p:txBody>
          <a:bodyPr/>
          <a:lstStyle/>
          <a:p>
            <a:pPr eaLnBrk="1" hangingPunct="1"/>
            <a:r>
              <a:rPr lang="tr-TR" sz="2400" dirty="0" smtClean="0"/>
              <a:t>Zihinsel/duygusal sağlığı iyi olan insanlar şu özellikleri göstermektedir:</a:t>
            </a:r>
            <a:endParaRPr lang="en-US" sz="2400" dirty="0" smtClean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tr-TR" sz="2400" dirty="0" smtClean="0"/>
              <a:t>Aidiyet duygusu </a:t>
            </a:r>
            <a:r>
              <a:rPr lang="en-US" sz="2400" dirty="0" smtClean="0">
                <a:ea typeface="ＭＳ Ｐゴシック" pitchFamily="34" charset="-128"/>
              </a:rPr>
              <a:t>:</a:t>
            </a:r>
          </a:p>
          <a:p>
            <a:pPr lvl="2" eaLnBrk="1" hangingPunct="1"/>
            <a:r>
              <a:rPr lang="en-US" sz="2400" dirty="0" err="1" smtClean="0">
                <a:ea typeface="ＭＳ Ｐゴシック" pitchFamily="34" charset="-128"/>
              </a:rPr>
              <a:t>Aile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üyeleri</a:t>
            </a:r>
            <a:r>
              <a:rPr lang="tr-TR" sz="2400" dirty="0" smtClean="0">
                <a:ea typeface="ＭＳ Ｐゴシック" pitchFamily="34" charset="-128"/>
              </a:rPr>
              <a:t>ne</a:t>
            </a:r>
            <a:r>
              <a:rPr lang="en-US" sz="2400" dirty="0" smtClean="0">
                <a:ea typeface="ＭＳ Ｐゴシック" pitchFamily="34" charset="-128"/>
              </a:rPr>
              <a:t>, </a:t>
            </a:r>
            <a:r>
              <a:rPr lang="en-US" sz="2400" dirty="0" err="1" smtClean="0">
                <a:ea typeface="ＭＳ Ｐゴシック" pitchFamily="34" charset="-128"/>
              </a:rPr>
              <a:t>arkadaşlar</a:t>
            </a:r>
            <a:r>
              <a:rPr lang="tr-TR" sz="2400" dirty="0" smtClean="0">
                <a:ea typeface="ＭＳ Ｐゴシック" pitchFamily="34" charset="-128"/>
              </a:rPr>
              <a:t>a</a:t>
            </a:r>
            <a:r>
              <a:rPr lang="en-US" sz="2400" dirty="0" smtClean="0">
                <a:ea typeface="ＭＳ Ｐゴシック" pitchFamily="34" charset="-128"/>
              </a:rPr>
              <a:t>, </a:t>
            </a:r>
            <a:r>
              <a:rPr lang="en-US" sz="2400" dirty="0" err="1" smtClean="0">
                <a:ea typeface="ＭＳ Ｐゴシック" pitchFamily="34" charset="-128"/>
              </a:rPr>
              <a:t>öğretmenler</a:t>
            </a:r>
            <a:r>
              <a:rPr lang="tr-TR" sz="2400" dirty="0" smtClean="0">
                <a:ea typeface="ＭＳ Ｐゴシック" pitchFamily="34" charset="-128"/>
              </a:rPr>
              <a:t>e ve sana destek sağlayan başkalarına yakın </a:t>
            </a:r>
            <a:r>
              <a:rPr lang="tr-TR" sz="2400" dirty="0" smtClean="0">
                <a:ea typeface="ＭＳ Ｐゴシック" pitchFamily="34" charset="-128"/>
              </a:rPr>
              <a:t>hissettirir.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endParaRPr lang="tr-TR" sz="2400" dirty="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Amaç duygusu </a:t>
            </a:r>
            <a:r>
              <a:rPr lang="en-US" sz="2400" dirty="0" smtClean="0">
                <a:ea typeface="ＭＳ Ｐゴシック" pitchFamily="34" charset="-128"/>
              </a:rPr>
              <a:t>:</a:t>
            </a:r>
            <a:endParaRPr lang="tr-TR" sz="2400" dirty="0" smtClean="0">
              <a:ea typeface="ＭＳ Ｐゴシック" pitchFamily="34" charset="-128"/>
            </a:endParaRPr>
          </a:p>
          <a:p>
            <a:pPr lvl="2" eaLnBrk="1" hangingPunct="1"/>
            <a:r>
              <a:rPr lang="tr-TR" sz="2400" dirty="0" smtClean="0"/>
              <a:t>Bir insan olarak değerli ve önemli olduğunu kabul ederek hedeflere ulaşmayı sağlar.</a:t>
            </a:r>
          </a:p>
          <a:p>
            <a:pPr lvl="2" eaLnBrk="1" hangingPunct="1"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Olumlu görünüm </a:t>
            </a:r>
            <a:r>
              <a:rPr lang="en-US" sz="2400" dirty="0" smtClean="0">
                <a:ea typeface="ＭＳ Ｐゴシック" pitchFamily="34" charset="-128"/>
              </a:rPr>
              <a:t>:</a:t>
            </a:r>
          </a:p>
          <a:p>
            <a:pPr lvl="2" eaLnBrk="1" hangingPunct="1"/>
            <a:r>
              <a:rPr lang="en-US" sz="2400" dirty="0" err="1" smtClean="0">
                <a:ea typeface="ＭＳ Ｐゴシック" pitchFamily="34" charset="-128"/>
              </a:rPr>
              <a:t>Hayatın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aydınlık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tarafını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gör</a:t>
            </a:r>
            <a:r>
              <a:rPr lang="tr-TR" sz="2400" dirty="0" smtClean="0">
                <a:ea typeface="ＭＳ Ｐゴシック" pitchFamily="34" charset="-128"/>
              </a:rPr>
              <a:t>erek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stresi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azaltır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ve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başarı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şansınızı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artırır</a:t>
            </a:r>
            <a:r>
              <a:rPr lang="en-US" sz="2400" dirty="0" smtClean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ZİHİNSEL VE RUHSAL SAĞLIĞIN ÖZELLİKLERİ</a:t>
            </a:r>
            <a:endParaRPr lang="en-US" sz="3400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800" dirty="0" err="1" smtClean="0">
                <a:ea typeface="ＭＳ Ｐゴシック" pitchFamily="34" charset="-128"/>
              </a:rPr>
              <a:t>Kendine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yetme</a:t>
            </a:r>
            <a:r>
              <a:rPr lang="en-US" sz="2800" dirty="0" smtClean="0">
                <a:ea typeface="ＭＳ Ｐゴシック" pitchFamily="34" charset="-128"/>
              </a:rPr>
              <a:t> :</a:t>
            </a:r>
          </a:p>
          <a:p>
            <a:pPr lvl="2" eaLnBrk="1" hangingPunct="1"/>
            <a:r>
              <a:rPr lang="tr-TR" sz="2800" dirty="0" smtClean="0">
                <a:ea typeface="ＭＳ Ｐゴシック" pitchFamily="34" charset="-128"/>
              </a:rPr>
              <a:t>Sorumlu kararlara teşvik ederek kendine güveni sağlar ve bağımsızlık ve özgüven duygunuzu arttırır.</a:t>
            </a:r>
            <a:endParaRPr lang="en-US" sz="28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800" dirty="0" err="1" smtClean="0">
                <a:ea typeface="ＭＳ Ｐゴシック" pitchFamily="34" charset="-128"/>
              </a:rPr>
              <a:t>Sağlıklı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benlik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saygısı</a:t>
            </a:r>
            <a:r>
              <a:rPr lang="en-US" sz="2800" dirty="0" smtClean="0">
                <a:ea typeface="ＭＳ Ｐゴシック" pitchFamily="34" charset="-128"/>
              </a:rPr>
              <a:t> :</a:t>
            </a:r>
          </a:p>
          <a:p>
            <a:pPr lvl="2" eaLnBrk="1" hangingPunct="1"/>
            <a:r>
              <a:rPr lang="tr-TR" sz="2800" dirty="0" smtClean="0"/>
              <a:t>Sağlıklı benlik </a:t>
            </a:r>
            <a:r>
              <a:rPr lang="tr-TR" sz="2800" dirty="0" smtClean="0"/>
              <a:t>saygısı, </a:t>
            </a:r>
            <a:r>
              <a:rPr lang="tr-TR" sz="2800" dirty="0" smtClean="0"/>
              <a:t>yaşadığınız zorlukları ve hataları kabul ederek kurtarmanıza yardımcı olur.</a:t>
            </a: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669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Esnekl</a:t>
            </a: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İ</a:t>
            </a:r>
            <a:r>
              <a:rPr lang="en-US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k </a:t>
            </a: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VE</a:t>
            </a:r>
            <a:r>
              <a:rPr lang="en-US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Ruh</a:t>
            </a:r>
            <a:r>
              <a:rPr lang="en-US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3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Sağl</a:t>
            </a: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I</a:t>
            </a:r>
            <a:r>
              <a:rPr lang="en-US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ğ</a:t>
            </a: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I</a:t>
            </a:r>
            <a:endParaRPr lang="en-US" sz="3400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763"/>
          </a:xfrm>
        </p:spPr>
        <p:txBody>
          <a:bodyPr/>
          <a:lstStyle/>
          <a:p>
            <a:pPr eaLnBrk="1" hangingPunct="1"/>
            <a:r>
              <a:rPr lang="tr-TR" sz="3200" dirty="0" smtClean="0"/>
              <a:t>Herkes zor ve stresli durumları yönetmek için vardır</a:t>
            </a:r>
            <a:r>
              <a:rPr lang="en-US" sz="3200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tr-TR" sz="3200" dirty="0" smtClean="0"/>
              <a:t>Zihinsel ve duygusal olarak sağlıklı insanlar stresle olumlu yönde başa çıkabilir.</a:t>
            </a:r>
            <a:endParaRPr lang="en-US" sz="3200" dirty="0" smtClean="0">
              <a:ea typeface="ＭＳ Ｐゴシック" pitchFamily="34" charset="-128"/>
            </a:endParaRPr>
          </a:p>
          <a:p>
            <a:pPr eaLnBrk="1" hangingPunct="1"/>
            <a:r>
              <a:rPr lang="tr-TR" sz="3200" dirty="0" smtClean="0">
                <a:ea typeface="ＭＳ Ｐゴシック" pitchFamily="34" charset="-128"/>
              </a:rPr>
              <a:t>Bu insanlar esnektir.</a:t>
            </a:r>
            <a:endParaRPr lang="en-US" sz="32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tr-TR" sz="2800" b="1" dirty="0" smtClean="0">
                <a:solidFill>
                  <a:srgbClr val="FF0000"/>
                </a:solidFill>
              </a:rPr>
              <a:t>Esneklik</a:t>
            </a:r>
            <a:r>
              <a:rPr lang="en-US" sz="2800" dirty="0" smtClean="0">
                <a:ea typeface="ＭＳ Ｐゴシック" pitchFamily="34" charset="-128"/>
              </a:rPr>
              <a:t> – </a:t>
            </a:r>
            <a:r>
              <a:rPr lang="tr-TR" sz="2800" dirty="0" smtClean="0"/>
              <a:t>hayal kırıklıkları, zorluklar, ya da krizlerden etkili bir şekilde kurtulmak ve adapte olma yeteneği</a:t>
            </a:r>
            <a:endParaRPr lang="en-US" sz="2800" dirty="0" smtClean="0">
              <a:ea typeface="ＭＳ Ｐゴシック" pitchFamily="34" charset="-128"/>
            </a:endParaRP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4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BENLİK SAYGISI</a:t>
            </a:r>
            <a:endParaRPr lang="en-US" sz="3400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ea typeface="ＭＳ Ｐゴシック" pitchFamily="34" charset="-128"/>
              </a:rPr>
              <a:t>Benlik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saygısı</a:t>
            </a:r>
            <a:r>
              <a:rPr lang="tr-TR" sz="2800" dirty="0" err="1" smtClean="0">
                <a:ea typeface="ＭＳ Ｐゴシック" pitchFamily="34" charset="-128"/>
              </a:rPr>
              <a:t>nın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geliştirilmesi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ruh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sağlığı</a:t>
            </a:r>
            <a:r>
              <a:rPr lang="tr-TR" sz="2800" dirty="0" err="1" smtClean="0">
                <a:ea typeface="ＭＳ Ｐゴシック" pitchFamily="34" charset="-128"/>
              </a:rPr>
              <a:t>nın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diğer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özelliklerini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etkiler</a:t>
            </a:r>
            <a:r>
              <a:rPr lang="en-US" sz="2800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sz="2800" b="1" u="sng" dirty="0" err="1" smtClean="0">
                <a:solidFill>
                  <a:srgbClr val="FF0000"/>
                </a:solidFill>
                <a:ea typeface="ＭＳ Ｐゴシック" pitchFamily="34" charset="-128"/>
              </a:rPr>
              <a:t>Benlik</a:t>
            </a:r>
            <a:r>
              <a:rPr lang="en-US" sz="2800" b="1" u="sng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a typeface="ＭＳ Ｐゴシック" pitchFamily="34" charset="-128"/>
              </a:rPr>
              <a:t>Saygısı</a:t>
            </a:r>
            <a:r>
              <a:rPr lang="en-US" sz="2800" dirty="0" smtClean="0">
                <a:ea typeface="ＭＳ Ｐゴシック" pitchFamily="34" charset="-128"/>
              </a:rPr>
              <a:t>– </a:t>
            </a:r>
            <a:r>
              <a:rPr lang="tr-TR" sz="2800" dirty="0" smtClean="0">
                <a:ea typeface="ＭＳ Ｐゴシック" pitchFamily="34" charset="-128"/>
              </a:rPr>
              <a:t>K</a:t>
            </a:r>
            <a:r>
              <a:rPr lang="tr-TR" sz="2800" dirty="0" smtClean="0"/>
              <a:t>endiniz hakkında ne kadar değerli, saygılı, ve güvenli hissettiğinizdir.</a:t>
            </a:r>
            <a:endParaRPr lang="en-US" sz="2800" dirty="0" smtClean="0">
              <a:ea typeface="ＭＳ Ｐゴシック" pitchFamily="34" charset="-128"/>
            </a:endParaRPr>
          </a:p>
          <a:p>
            <a:pPr eaLnBrk="1" hangingPunct="1"/>
            <a:r>
              <a:rPr lang="tr-TR" sz="2800" dirty="0" smtClean="0"/>
              <a:t>Benlik saygısı, genel tutumunuzu ve sağlıklı seçimler yapmanızı etkiler.</a:t>
            </a: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1254</TotalTime>
  <Words>1004</Words>
  <Application>Microsoft Office PowerPoint</Application>
  <PresentationFormat>Ekran Gösterisi (4:3)</PresentationFormat>
  <Paragraphs>141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Opulent</vt:lpstr>
      <vt:lpstr>ZİHİNSEL  VE  RUHSAL SAĞLIK</vt:lpstr>
      <vt:lpstr>ZİHİNSEL VE RUHSAL SAĞLIK NEDİR?</vt:lpstr>
      <vt:lpstr>ZİHİNSEL VE RUHSAL SAĞLIK NEDİR?</vt:lpstr>
      <vt:lpstr>ZİHİNSEL VE RUH SAĞLIĞIN ÖNEMİ</vt:lpstr>
      <vt:lpstr>ZİHİNSEL VE RUHSAL SAĞLIĞIN ÖZELLİKLERİ</vt:lpstr>
      <vt:lpstr>ZİHİNSEL VE RUHSAL SAĞLIĞIN ÖZELLİKLERİ</vt:lpstr>
      <vt:lpstr>ZİHİNSEL VE RUHSAL SAĞLIĞIN ÖZELLİKLERİ</vt:lpstr>
      <vt:lpstr>Esneklİk VE Ruh SağlIğI</vt:lpstr>
      <vt:lpstr>BENLİK SAYGISI</vt:lpstr>
      <vt:lpstr>BENLİK SAYGISINI NASIL  GELİŞTİRİRSİNİZ</vt:lpstr>
      <vt:lpstr>SAĞLIKLI BENLİK SAYGISININ FAYDALARI</vt:lpstr>
      <vt:lpstr>BENLİK SAYGINIZI GELİŞTİRMEK</vt:lpstr>
      <vt:lpstr>BENLİK SAYGINIZI GELİŞTİRMEK</vt:lpstr>
      <vt:lpstr>Öz-Farkındalık Geliştirilmesi</vt:lpstr>
      <vt:lpstr>İhtiyaçların Hiyerarşisi</vt:lpstr>
      <vt:lpstr>Fiziksel İhtiyaçlar - 1.Seviye</vt:lpstr>
      <vt:lpstr>Güvenlik İhtiyacı – 2.Seviye</vt:lpstr>
      <vt:lpstr>Aidiyet – 3.Seviye </vt:lpstr>
      <vt:lpstr>Takdir Edilme Duygusu – 4.Seviye</vt:lpstr>
      <vt:lpstr>Kendini Gerçekleştirme –5.Seviye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&amp; Emotional health</dc:title>
  <cp:lastModifiedBy>BORA</cp:lastModifiedBy>
  <cp:revision>91</cp:revision>
  <dcterms:created xsi:type="dcterms:W3CDTF">2010-11-17T11:44:49Z</dcterms:created>
  <dcterms:modified xsi:type="dcterms:W3CDTF">2016-01-03T16:14:02Z</dcterms:modified>
</cp:coreProperties>
</file>